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6"/>
  </p:notesMasterIdLst>
  <p:sldIdLst>
    <p:sldId id="259" r:id="rId2"/>
    <p:sldId id="262" r:id="rId3"/>
    <p:sldId id="288" r:id="rId4"/>
    <p:sldId id="289" r:id="rId5"/>
    <p:sldId id="279" r:id="rId6"/>
    <p:sldId id="280" r:id="rId7"/>
    <p:sldId id="281" r:id="rId8"/>
    <p:sldId id="282" r:id="rId9"/>
    <p:sldId id="283" r:id="rId10"/>
    <p:sldId id="284" r:id="rId11"/>
    <p:sldId id="275" r:id="rId12"/>
    <p:sldId id="285" r:id="rId13"/>
    <p:sldId id="290" r:id="rId14"/>
    <p:sldId id="286" r:id="rId15"/>
  </p:sldIdLst>
  <p:sldSz cx="9144000" cy="6858000" type="screen4x3"/>
  <p:notesSz cx="6858000" cy="9144000"/>
  <p:defaultTextStyle>
    <a:defPPr>
      <a:defRPr lang="nl-BE"/>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1A20"/>
    <a:srgbClr val="4F4F4F"/>
    <a:srgbClr val="474746"/>
    <a:srgbClr val="141313"/>
    <a:srgbClr val="323030"/>
    <a:srgbClr val="18233A"/>
    <a:srgbClr val="631D1D"/>
    <a:srgbClr val="62616E"/>
    <a:srgbClr val="053C7B"/>
    <a:srgbClr val="ACD6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ijl, gemiddeld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02" autoAdjust="0"/>
    <p:restoredTop sz="95332" autoAdjust="0"/>
  </p:normalViewPr>
  <p:slideViewPr>
    <p:cSldViewPr>
      <p:cViewPr varScale="1">
        <p:scale>
          <a:sx n="89" d="100"/>
          <a:sy n="89" d="100"/>
        </p:scale>
        <p:origin x="118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4D8A6-E91F-2349-9524-29B4C5A5DC24}" type="datetimeFigureOut">
              <a:rPr lang="nl-NL" smtClean="0"/>
              <a:t>30-7-2020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621A2C-3C7C-D545-A329-5793AF5DBC8F}" type="slidenum">
              <a:rPr lang="nl-NL" smtClean="0"/>
              <a:t>‹#›</a:t>
            </a:fld>
            <a:endParaRPr lang="nl-NL"/>
          </a:p>
        </p:txBody>
      </p:sp>
    </p:spTree>
    <p:extLst>
      <p:ext uri="{BB962C8B-B14F-4D97-AF65-F5344CB8AC3E}">
        <p14:creationId xmlns:p14="http://schemas.microsoft.com/office/powerpoint/2010/main" val="10686278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621A2C-3C7C-D545-A329-5793AF5DBC8F}" type="slidenum">
              <a:rPr lang="nl-NL" smtClean="0"/>
              <a:t>7</a:t>
            </a:fld>
            <a:endParaRPr lang="nl-NL"/>
          </a:p>
        </p:txBody>
      </p:sp>
    </p:spTree>
    <p:extLst>
      <p:ext uri="{BB962C8B-B14F-4D97-AF65-F5344CB8AC3E}">
        <p14:creationId xmlns:p14="http://schemas.microsoft.com/office/powerpoint/2010/main" val="598286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621A2C-3C7C-D545-A329-5793AF5DBC8F}" type="slidenum">
              <a:rPr lang="nl-NL" smtClean="0"/>
              <a:t>8</a:t>
            </a:fld>
            <a:endParaRPr lang="nl-NL"/>
          </a:p>
        </p:txBody>
      </p:sp>
    </p:spTree>
    <p:extLst>
      <p:ext uri="{BB962C8B-B14F-4D97-AF65-F5344CB8AC3E}">
        <p14:creationId xmlns:p14="http://schemas.microsoft.com/office/powerpoint/2010/main" val="2765990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621A2C-3C7C-D545-A329-5793AF5DBC8F}" type="slidenum">
              <a:rPr lang="nl-NL" smtClean="0"/>
              <a:t>9</a:t>
            </a:fld>
            <a:endParaRPr lang="nl-NL"/>
          </a:p>
        </p:txBody>
      </p:sp>
    </p:spTree>
    <p:extLst>
      <p:ext uri="{BB962C8B-B14F-4D97-AF65-F5344CB8AC3E}">
        <p14:creationId xmlns:p14="http://schemas.microsoft.com/office/powerpoint/2010/main" val="330640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621A2C-3C7C-D545-A329-5793AF5DBC8F}" type="slidenum">
              <a:rPr lang="nl-NL" smtClean="0"/>
              <a:t>10</a:t>
            </a:fld>
            <a:endParaRPr lang="nl-NL"/>
          </a:p>
        </p:txBody>
      </p:sp>
    </p:spTree>
    <p:extLst>
      <p:ext uri="{BB962C8B-B14F-4D97-AF65-F5344CB8AC3E}">
        <p14:creationId xmlns:p14="http://schemas.microsoft.com/office/powerpoint/2010/main" val="85614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02621A2C-3C7C-D545-A329-5793AF5DBC8F}" type="slidenum">
              <a:rPr lang="nl-NL" smtClean="0"/>
              <a:t>11</a:t>
            </a:fld>
            <a:endParaRPr lang="nl-NL"/>
          </a:p>
        </p:txBody>
      </p:sp>
    </p:spTree>
    <p:extLst>
      <p:ext uri="{BB962C8B-B14F-4D97-AF65-F5344CB8AC3E}">
        <p14:creationId xmlns:p14="http://schemas.microsoft.com/office/powerpoint/2010/main" val="3299836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02621A2C-3C7C-D545-A329-5793AF5DBC8F}" type="slidenum">
              <a:rPr lang="nl-NL" smtClean="0"/>
              <a:t>12</a:t>
            </a:fld>
            <a:endParaRPr lang="nl-NL"/>
          </a:p>
        </p:txBody>
      </p:sp>
    </p:spTree>
    <p:extLst>
      <p:ext uri="{BB962C8B-B14F-4D97-AF65-F5344CB8AC3E}">
        <p14:creationId xmlns:p14="http://schemas.microsoft.com/office/powerpoint/2010/main" val="2277562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02621A2C-3C7C-D545-A329-5793AF5DBC8F}" type="slidenum">
              <a:rPr lang="nl-NL" smtClean="0"/>
              <a:t>13</a:t>
            </a:fld>
            <a:endParaRPr lang="nl-NL"/>
          </a:p>
        </p:txBody>
      </p:sp>
    </p:spTree>
    <p:extLst>
      <p:ext uri="{BB962C8B-B14F-4D97-AF65-F5344CB8AC3E}">
        <p14:creationId xmlns:p14="http://schemas.microsoft.com/office/powerpoint/2010/main" val="1153775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02621A2C-3C7C-D545-A329-5793AF5DBC8F}" type="slidenum">
              <a:rPr lang="nl-NL" smtClean="0"/>
              <a:t>14</a:t>
            </a:fld>
            <a:endParaRPr lang="nl-NL"/>
          </a:p>
        </p:txBody>
      </p:sp>
    </p:spTree>
    <p:extLst>
      <p:ext uri="{BB962C8B-B14F-4D97-AF65-F5344CB8AC3E}">
        <p14:creationId xmlns:p14="http://schemas.microsoft.com/office/powerpoint/2010/main" val="1812124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fr-FR"/>
              <a:t>Modifiez le style du titre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C988CC6-97EB-4A45-9195-47EF7C52919D}" type="datetime1">
              <a:rPr lang="nl-BE" smtClean="0"/>
              <a:pPr/>
              <a:t>30/07/2020</a:t>
            </a:fld>
            <a:endParaRPr lang="nl-BE"/>
          </a:p>
        </p:txBody>
      </p:sp>
      <p:sp>
        <p:nvSpPr>
          <p:cNvPr id="5" name="Footer Placeholder 4"/>
          <p:cNvSpPr>
            <a:spLocks noGrp="1"/>
          </p:cNvSpPr>
          <p:nvPr>
            <p:ph type="ftr" sz="quarter" idx="11"/>
          </p:nvPr>
        </p:nvSpPr>
        <p:spPr/>
        <p:txBody>
          <a:bodyPr/>
          <a:lstStyle/>
          <a:p>
            <a:pPr>
              <a:defRPr/>
            </a:pPr>
            <a:endParaRPr lang="nl-BE"/>
          </a:p>
        </p:txBody>
      </p:sp>
      <p:sp>
        <p:nvSpPr>
          <p:cNvPr id="6" name="Slide Number Placeholder 5"/>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3278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C988CC6-97EB-4A45-9195-47EF7C52919D}" type="datetime1">
              <a:rPr lang="nl-BE" smtClean="0"/>
              <a:pPr/>
              <a:t>30/07/2020</a:t>
            </a:fld>
            <a:endParaRPr lang="nl-BE"/>
          </a:p>
        </p:txBody>
      </p:sp>
      <p:sp>
        <p:nvSpPr>
          <p:cNvPr id="5" name="Footer Placeholder 4"/>
          <p:cNvSpPr>
            <a:spLocks noGrp="1"/>
          </p:cNvSpPr>
          <p:nvPr>
            <p:ph type="ftr" sz="quarter" idx="11"/>
          </p:nvPr>
        </p:nvSpPr>
        <p:spPr/>
        <p:txBody>
          <a:bodyPr/>
          <a:lstStyle/>
          <a:p>
            <a:pPr>
              <a:defRPr/>
            </a:pPr>
            <a:endParaRPr lang="nl-BE"/>
          </a:p>
        </p:txBody>
      </p:sp>
      <p:sp>
        <p:nvSpPr>
          <p:cNvPr id="6" name="Slide Number Placeholder 5"/>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1775181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422855"/>
            <a:ext cx="2057397" cy="365125"/>
          </a:xfrm>
        </p:spPr>
        <p:txBody>
          <a:bodyPr/>
          <a:lstStyle/>
          <a:p>
            <a:fld id="{0C988CC6-97EB-4A45-9195-47EF7C52919D}" type="datetime1">
              <a:rPr lang="nl-BE" smtClean="0"/>
              <a:pPr/>
              <a:t>30/07/2020</a:t>
            </a:fld>
            <a:endParaRPr lang="nl-BE"/>
          </a:p>
        </p:txBody>
      </p:sp>
      <p:sp>
        <p:nvSpPr>
          <p:cNvPr id="5" name="Footer Placeholder 4"/>
          <p:cNvSpPr>
            <a:spLocks noGrp="1"/>
          </p:cNvSpPr>
          <p:nvPr>
            <p:ph type="ftr" sz="quarter" idx="11"/>
          </p:nvPr>
        </p:nvSpPr>
        <p:spPr>
          <a:xfrm>
            <a:off x="2832102" y="6422855"/>
            <a:ext cx="3209752" cy="365125"/>
          </a:xfrm>
        </p:spPr>
        <p:txBody>
          <a:bodyPr/>
          <a:lstStyle/>
          <a:p>
            <a:pPr>
              <a:defRPr/>
            </a:pPr>
            <a:endParaRPr lang="nl-BE"/>
          </a:p>
        </p:txBody>
      </p:sp>
      <p:sp>
        <p:nvSpPr>
          <p:cNvPr id="6" name="Slide Number Placeholder 5"/>
          <p:cNvSpPr>
            <a:spLocks noGrp="1"/>
          </p:cNvSpPr>
          <p:nvPr>
            <p:ph type="sldNum" sz="quarter" idx="12"/>
          </p:nvPr>
        </p:nvSpPr>
        <p:spPr>
          <a:xfrm>
            <a:off x="6054787" y="6422855"/>
            <a:ext cx="659819" cy="365125"/>
          </a:xfrm>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264508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C988CC6-97EB-4A45-9195-47EF7C52919D}" type="datetime1">
              <a:rPr lang="nl-BE" smtClean="0"/>
              <a:pPr/>
              <a:t>30/07/2020</a:t>
            </a:fld>
            <a:endParaRPr lang="nl-BE"/>
          </a:p>
        </p:txBody>
      </p:sp>
      <p:sp>
        <p:nvSpPr>
          <p:cNvPr id="5" name="Footer Placeholder 4"/>
          <p:cNvSpPr>
            <a:spLocks noGrp="1"/>
          </p:cNvSpPr>
          <p:nvPr>
            <p:ph type="ftr" sz="quarter" idx="11"/>
          </p:nvPr>
        </p:nvSpPr>
        <p:spPr/>
        <p:txBody>
          <a:bodyPr/>
          <a:lstStyle/>
          <a:p>
            <a:pPr>
              <a:defRPr/>
            </a:pPr>
            <a:endParaRPr lang="nl-BE"/>
          </a:p>
        </p:txBody>
      </p:sp>
      <p:sp>
        <p:nvSpPr>
          <p:cNvPr id="6" name="Slide Number Placeholder 5"/>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232560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0C988CC6-97EB-4A45-9195-47EF7C52919D}" type="datetime1">
              <a:rPr lang="nl-BE" smtClean="0"/>
              <a:pPr/>
              <a:t>30/07/2020</a:t>
            </a:fld>
            <a:endParaRPr lang="nl-BE"/>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nl-BE"/>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476D89C-E8B9-AE4E-B6DF-5DF853DAFA02}" type="slidenum">
              <a:rPr lang="nl-BE" smtClean="0"/>
              <a:pPr/>
              <a:t>‹#›</a:t>
            </a:fld>
            <a:endParaRPr lang="nl-BE"/>
          </a:p>
        </p:txBody>
      </p:sp>
    </p:spTree>
    <p:extLst>
      <p:ext uri="{BB962C8B-B14F-4D97-AF65-F5344CB8AC3E}">
        <p14:creationId xmlns:p14="http://schemas.microsoft.com/office/powerpoint/2010/main" val="413828454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C988CC6-97EB-4A45-9195-47EF7C52919D}" type="datetime1">
              <a:rPr lang="nl-BE" smtClean="0"/>
              <a:pPr/>
              <a:t>30/07/2020</a:t>
            </a:fld>
            <a:endParaRPr lang="nl-BE"/>
          </a:p>
        </p:txBody>
      </p:sp>
      <p:sp>
        <p:nvSpPr>
          <p:cNvPr id="6" name="Footer Placeholder 5"/>
          <p:cNvSpPr>
            <a:spLocks noGrp="1"/>
          </p:cNvSpPr>
          <p:nvPr>
            <p:ph type="ftr" sz="quarter" idx="11"/>
          </p:nvPr>
        </p:nvSpPr>
        <p:spPr/>
        <p:txBody>
          <a:bodyPr/>
          <a:lstStyle/>
          <a:p>
            <a:pPr>
              <a:defRPr/>
            </a:pPr>
            <a:endParaRPr lang="nl-BE"/>
          </a:p>
        </p:txBody>
      </p:sp>
      <p:sp>
        <p:nvSpPr>
          <p:cNvPr id="7" name="Slide Number Placeholder 6"/>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324040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C988CC6-97EB-4A45-9195-47EF7C52919D}" type="datetime1">
              <a:rPr lang="nl-BE" smtClean="0"/>
              <a:pPr/>
              <a:t>30/07/2020</a:t>
            </a:fld>
            <a:endParaRPr lang="nl-BE"/>
          </a:p>
        </p:txBody>
      </p:sp>
      <p:sp>
        <p:nvSpPr>
          <p:cNvPr id="8" name="Footer Placeholder 7"/>
          <p:cNvSpPr>
            <a:spLocks noGrp="1"/>
          </p:cNvSpPr>
          <p:nvPr>
            <p:ph type="ftr" sz="quarter" idx="11"/>
          </p:nvPr>
        </p:nvSpPr>
        <p:spPr/>
        <p:txBody>
          <a:bodyPr/>
          <a:lstStyle/>
          <a:p>
            <a:pPr>
              <a:defRPr/>
            </a:pPr>
            <a:endParaRPr lang="nl-BE"/>
          </a:p>
        </p:txBody>
      </p:sp>
      <p:sp>
        <p:nvSpPr>
          <p:cNvPr id="9" name="Slide Number Placeholder 8"/>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2985490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C988CC6-97EB-4A45-9195-47EF7C52919D}" type="datetime1">
              <a:rPr lang="nl-BE" smtClean="0"/>
              <a:pPr/>
              <a:t>30/07/2020</a:t>
            </a:fld>
            <a:endParaRPr lang="nl-BE"/>
          </a:p>
        </p:txBody>
      </p:sp>
      <p:sp>
        <p:nvSpPr>
          <p:cNvPr id="4" name="Footer Placeholder 3"/>
          <p:cNvSpPr>
            <a:spLocks noGrp="1"/>
          </p:cNvSpPr>
          <p:nvPr>
            <p:ph type="ftr" sz="quarter" idx="11"/>
          </p:nvPr>
        </p:nvSpPr>
        <p:spPr/>
        <p:txBody>
          <a:bodyPr/>
          <a:lstStyle/>
          <a:p>
            <a:pPr>
              <a:defRPr/>
            </a:pPr>
            <a:endParaRPr lang="nl-BE"/>
          </a:p>
        </p:txBody>
      </p:sp>
      <p:sp>
        <p:nvSpPr>
          <p:cNvPr id="5" name="Slide Number Placeholder 4"/>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2959832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88CC6-97EB-4A45-9195-47EF7C52919D}" type="datetime1">
              <a:rPr lang="nl-BE" smtClean="0"/>
              <a:pPr/>
              <a:t>30/07/2020</a:t>
            </a:fld>
            <a:endParaRPr lang="nl-BE"/>
          </a:p>
        </p:txBody>
      </p:sp>
      <p:sp>
        <p:nvSpPr>
          <p:cNvPr id="3" name="Footer Placeholder 2"/>
          <p:cNvSpPr>
            <a:spLocks noGrp="1"/>
          </p:cNvSpPr>
          <p:nvPr>
            <p:ph type="ftr" sz="quarter" idx="11"/>
          </p:nvPr>
        </p:nvSpPr>
        <p:spPr/>
        <p:txBody>
          <a:bodyPr/>
          <a:lstStyle/>
          <a:p>
            <a:pPr>
              <a:defRPr/>
            </a:pPr>
            <a:endParaRPr lang="nl-BE"/>
          </a:p>
        </p:txBody>
      </p:sp>
      <p:sp>
        <p:nvSpPr>
          <p:cNvPr id="4" name="Slide Number Placeholder 3"/>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1724573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C988CC6-97EB-4A45-9195-47EF7C52919D}" type="datetime1">
              <a:rPr lang="nl-BE" smtClean="0"/>
              <a:pPr/>
              <a:t>30/07/2020</a:t>
            </a:fld>
            <a:endParaRPr lang="nl-BE"/>
          </a:p>
        </p:txBody>
      </p:sp>
      <p:sp>
        <p:nvSpPr>
          <p:cNvPr id="6" name="Footer Placeholder 5"/>
          <p:cNvSpPr>
            <a:spLocks noGrp="1"/>
          </p:cNvSpPr>
          <p:nvPr>
            <p:ph type="ftr" sz="quarter" idx="11"/>
          </p:nvPr>
        </p:nvSpPr>
        <p:spPr/>
        <p:txBody>
          <a:bodyPr/>
          <a:lstStyle/>
          <a:p>
            <a:pPr>
              <a:defRPr/>
            </a:pPr>
            <a:endParaRPr lang="nl-BE"/>
          </a:p>
        </p:txBody>
      </p:sp>
      <p:sp>
        <p:nvSpPr>
          <p:cNvPr id="7" name="Slide Number Placeholder 6"/>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414746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C988CC6-97EB-4A45-9195-47EF7C52919D}" type="datetime1">
              <a:rPr lang="nl-BE" smtClean="0"/>
              <a:pPr/>
              <a:t>30/07/2020</a:t>
            </a:fld>
            <a:endParaRPr lang="nl-BE"/>
          </a:p>
        </p:txBody>
      </p:sp>
      <p:sp>
        <p:nvSpPr>
          <p:cNvPr id="6" name="Footer Placeholder 5"/>
          <p:cNvSpPr>
            <a:spLocks noGrp="1"/>
          </p:cNvSpPr>
          <p:nvPr>
            <p:ph type="ftr" sz="quarter" idx="11"/>
          </p:nvPr>
        </p:nvSpPr>
        <p:spPr/>
        <p:txBody>
          <a:bodyPr/>
          <a:lstStyle/>
          <a:p>
            <a:pPr>
              <a:defRPr/>
            </a:pPr>
            <a:endParaRPr lang="nl-BE"/>
          </a:p>
        </p:txBody>
      </p:sp>
      <p:sp>
        <p:nvSpPr>
          <p:cNvPr id="7" name="Slide Number Placeholder 6"/>
          <p:cNvSpPr>
            <a:spLocks noGrp="1"/>
          </p:cNvSpPr>
          <p:nvPr>
            <p:ph type="sldNum" sz="quarter" idx="12"/>
          </p:nvPr>
        </p:nvSpPr>
        <p:spPr/>
        <p:txBody>
          <a:bodyPr/>
          <a:lstStyle/>
          <a:p>
            <a:fld id="{0476D89C-E8B9-AE4E-B6DF-5DF853DAFA02}" type="slidenum">
              <a:rPr lang="nl-BE" smtClean="0"/>
              <a:pPr/>
              <a:t>‹#›</a:t>
            </a:fld>
            <a:endParaRPr lang="nl-BE"/>
          </a:p>
        </p:txBody>
      </p:sp>
    </p:spTree>
    <p:extLst>
      <p:ext uri="{BB962C8B-B14F-4D97-AF65-F5344CB8AC3E}">
        <p14:creationId xmlns:p14="http://schemas.microsoft.com/office/powerpoint/2010/main" val="379922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0C988CC6-97EB-4A45-9195-47EF7C52919D}" type="datetime1">
              <a:rPr lang="nl-BE" smtClean="0"/>
              <a:pPr/>
              <a:t>30/07/2020</a:t>
            </a:fld>
            <a:endParaRPr lang="nl-BE"/>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pPr>
              <a:defRPr/>
            </a:pPr>
            <a:endParaRPr lang="nl-BE"/>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0476D89C-E8B9-AE4E-B6DF-5DF853DAFA02}" type="slidenum">
              <a:rPr lang="nl-BE" smtClean="0"/>
              <a:pPr/>
              <a:t>‹#›</a:t>
            </a:fld>
            <a:endParaRPr lang="nl-BE"/>
          </a:p>
        </p:txBody>
      </p:sp>
    </p:spTree>
    <p:extLst>
      <p:ext uri="{BB962C8B-B14F-4D97-AF65-F5344CB8AC3E}">
        <p14:creationId xmlns:p14="http://schemas.microsoft.com/office/powerpoint/2010/main" val="56940967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 Id="rId5" Type="http://schemas.openxmlformats.org/officeDocument/2006/relationships/image" Target="../media/image5.jpeg" /><Relationship Id="rId4" Type="http://schemas.openxmlformats.org/officeDocument/2006/relationships/image" Target="../media/image4.emf" /></Relationships>
</file>

<file path=ppt/slides/_rels/slide10.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8.xml" /><Relationship Id="rId1" Type="http://schemas.openxmlformats.org/officeDocument/2006/relationships/slideLayout" Target="../slideLayouts/slideLayout2.xml" /><Relationship Id="rId4" Type="http://schemas.openxmlformats.org/officeDocument/2006/relationships/image" Target="../media/image12.emf" /></Relationships>
</file>

<file path=ppt/slides/_rels/slide2.xml.rels><?xml version="1.0" encoding="UTF-8" standalone="yes"?>
<Relationships xmlns="http://schemas.openxmlformats.org/package/2006/relationships"><Relationship Id="rId8" Type="http://schemas.openxmlformats.org/officeDocument/2006/relationships/image" Target="../media/image3.jpeg" /><Relationship Id="rId3" Type="http://schemas.openxmlformats.org/officeDocument/2006/relationships/image" Target="../media/image7.png" /><Relationship Id="rId7" Type="http://schemas.openxmlformats.org/officeDocument/2006/relationships/image" Target="../media/image11.png" /><Relationship Id="rId2" Type="http://schemas.openxmlformats.org/officeDocument/2006/relationships/image" Target="../media/image6.png" /><Relationship Id="rId1" Type="http://schemas.openxmlformats.org/officeDocument/2006/relationships/slideLayout" Target="../slideLayouts/slideLayout2.xml" /><Relationship Id="rId6" Type="http://schemas.openxmlformats.org/officeDocument/2006/relationships/image" Target="../media/image10.png" /><Relationship Id="rId5" Type="http://schemas.openxmlformats.org/officeDocument/2006/relationships/image" Target="../media/image9.jpeg" /><Relationship Id="rId4" Type="http://schemas.openxmlformats.org/officeDocument/2006/relationships/image" Target="../media/image8.jpeg"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274319" y="2166365"/>
            <a:ext cx="5820067" cy="1739347"/>
          </a:xfrm>
        </p:spPr>
        <p:txBody>
          <a:bodyPr>
            <a:noAutofit/>
          </a:bodyPr>
          <a:lstStyle/>
          <a:p>
            <a:br>
              <a:rPr lang="nl-BE" sz="4000" dirty="0"/>
            </a:br>
            <a:r>
              <a:rPr lang="en-GB" sz="4000" dirty="0"/>
              <a:t> </a:t>
            </a:r>
            <a:r>
              <a:rPr lang="en-GB" sz="3600" b="1" dirty="0"/>
              <a:t>Partnership meeting </a:t>
            </a:r>
            <a:r>
              <a:rPr lang="fr-FR" sz="4000" dirty="0"/>
              <a:t> </a:t>
            </a:r>
            <a:br>
              <a:rPr lang="nl-BE" sz="4000" dirty="0"/>
            </a:br>
            <a:endParaRPr lang="nl-NL" sz="4000" dirty="0"/>
          </a:p>
        </p:txBody>
      </p:sp>
      <p:sp>
        <p:nvSpPr>
          <p:cNvPr id="5" name="Subtitel 4"/>
          <p:cNvSpPr>
            <a:spLocks noGrp="1"/>
          </p:cNvSpPr>
          <p:nvPr>
            <p:ph type="subTitle" idx="1"/>
          </p:nvPr>
        </p:nvSpPr>
        <p:spPr/>
        <p:txBody>
          <a:bodyPr/>
          <a:lstStyle/>
          <a:p>
            <a:pPr algn="r"/>
            <a:r>
              <a:rPr lang="nl-NL" dirty="0" err="1"/>
              <a:t>Meknès</a:t>
            </a:r>
            <a:r>
              <a:rPr lang="nl-NL" dirty="0"/>
              <a:t>, 07/7/2020</a:t>
            </a:r>
          </a:p>
        </p:txBody>
      </p:sp>
      <p:pic>
        <p:nvPicPr>
          <p:cNvPr id="8" name="Picture 1">
            <a:extLst>
              <a:ext uri="{FF2B5EF4-FFF2-40B4-BE49-F238E27FC236}">
                <a16:creationId xmlns:a16="http://schemas.microsoft.com/office/drawing/2014/main" id="{BB2F7C4E-B3F6-457E-9FD2-876CC419EED8}"/>
              </a:ext>
            </a:extLst>
          </p:cNvPr>
          <p:cNvPicPr/>
          <p:nvPr/>
        </p:nvPicPr>
        <p:blipFill rotWithShape="1">
          <a:blip r:embed="rId2" cstate="email">
            <a:extLst>
              <a:ext uri="{28A0092B-C50C-407E-A947-70E740481C1C}">
                <a14:useLocalDpi xmlns:a14="http://schemas.microsoft.com/office/drawing/2010/main" val="0"/>
              </a:ext>
            </a:extLst>
          </a:blip>
          <a:srcRect l="21260" t="-2503"/>
          <a:stretch/>
        </p:blipFill>
        <p:spPr bwMode="auto">
          <a:xfrm>
            <a:off x="3419872" y="5969205"/>
            <a:ext cx="2458490" cy="703615"/>
          </a:xfrm>
          <a:prstGeom prst="rect">
            <a:avLst/>
          </a:prstGeom>
          <a:noFill/>
          <a:ln>
            <a:noFill/>
          </a:ln>
        </p:spPr>
      </p:pic>
      <p:pic>
        <p:nvPicPr>
          <p:cNvPr id="2" name="Imag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300192" y="2135251"/>
            <a:ext cx="2773281" cy="1592469"/>
          </a:xfrm>
          <a:prstGeom prst="rect">
            <a:avLst/>
          </a:prstGeom>
        </p:spPr>
      </p:pic>
      <p:pic>
        <p:nvPicPr>
          <p:cNvPr id="3" name="Image 2"/>
          <p:cNvPicPr>
            <a:picLocks noChangeAspect="1"/>
          </p:cNvPicPr>
          <p:nvPr/>
        </p:nvPicPr>
        <p:blipFill>
          <a:blip r:embed="rId4"/>
          <a:stretch>
            <a:fillRect/>
          </a:stretch>
        </p:blipFill>
        <p:spPr>
          <a:xfrm>
            <a:off x="292064" y="4935820"/>
            <a:ext cx="8482351" cy="687500"/>
          </a:xfrm>
          <a:prstGeom prst="rect">
            <a:avLst/>
          </a:prstGeom>
        </p:spPr>
      </p:pic>
      <p:pic>
        <p:nvPicPr>
          <p:cNvPr id="1026" name="Picture 2" descr="Image associée"/>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0" y="0"/>
            <a:ext cx="1903673" cy="1010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607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792936"/>
            <a:ext cx="8892480" cy="5065064"/>
          </a:xfrm>
        </p:spPr>
        <p:txBody>
          <a:bodyPr>
            <a:normAutofit fontScale="92500" lnSpcReduction="10000"/>
          </a:bodyPr>
          <a:lstStyle/>
          <a:p>
            <a:endParaRPr lang="fr-FR" sz="2400" b="1" dirty="0"/>
          </a:p>
          <a:p>
            <a:r>
              <a:rPr lang="fr-FR" sz="2400" b="1" dirty="0"/>
              <a:t>PHASE 3 : MANAGEMENT  WP7			 Leader UMI  </a:t>
            </a:r>
          </a:p>
          <a:p>
            <a:pPr marL="0" indent="0">
              <a:buNone/>
            </a:pPr>
            <a:endParaRPr lang="fr-FR" sz="2400" dirty="0"/>
          </a:p>
          <a:p>
            <a:r>
              <a:rPr lang="fr-FR" sz="2400" dirty="0"/>
              <a:t>7.1 Consortium Management and Coordination  		</a:t>
            </a:r>
            <a:r>
              <a:rPr lang="fr-FR" sz="2400" b="1" dirty="0"/>
              <a:t>UMI</a:t>
            </a:r>
            <a:r>
              <a:rPr lang="fr-FR" sz="2400" dirty="0"/>
              <a:t> </a:t>
            </a:r>
          </a:p>
          <a:p>
            <a:r>
              <a:rPr lang="fr-FR" sz="2400" dirty="0"/>
              <a:t>7.2 Project Meetings  		</a:t>
            </a:r>
            <a:r>
              <a:rPr lang="fr-FR" sz="2400" b="1" dirty="0"/>
              <a:t>UMI</a:t>
            </a:r>
            <a:r>
              <a:rPr lang="fr-FR" sz="2400" dirty="0"/>
              <a:t> </a:t>
            </a:r>
          </a:p>
          <a:p>
            <a:r>
              <a:rPr lang="fr-FR" sz="2400" dirty="0"/>
              <a:t>7.3 </a:t>
            </a:r>
            <a:r>
              <a:rPr lang="fr-FR" sz="2400" dirty="0" err="1"/>
              <a:t>Funding</a:t>
            </a:r>
            <a:r>
              <a:rPr lang="fr-FR" sz="2400" dirty="0"/>
              <a:t> Management  		</a:t>
            </a:r>
            <a:r>
              <a:rPr lang="fr-FR" sz="2400" b="1" dirty="0"/>
              <a:t>UMI</a:t>
            </a:r>
            <a:r>
              <a:rPr lang="fr-FR" sz="2400" dirty="0"/>
              <a:t> </a:t>
            </a:r>
          </a:p>
          <a:p>
            <a:r>
              <a:rPr lang="fr-FR" sz="2400" dirty="0"/>
              <a:t>7.4 </a:t>
            </a:r>
            <a:r>
              <a:rPr lang="fr-FR" sz="2400" dirty="0" err="1"/>
              <a:t>Risk</a:t>
            </a:r>
            <a:r>
              <a:rPr lang="fr-FR" sz="2400" dirty="0"/>
              <a:t> Management  		</a:t>
            </a:r>
            <a:r>
              <a:rPr lang="fr-FR" sz="2400" b="1" dirty="0"/>
              <a:t>UMI</a:t>
            </a:r>
          </a:p>
          <a:p>
            <a:r>
              <a:rPr lang="fr-FR" sz="2400" dirty="0"/>
              <a:t>7.5 Consortium Agreement 		</a:t>
            </a:r>
            <a:r>
              <a:rPr lang="fr-FR" sz="2400" b="1" dirty="0"/>
              <a:t>UMI</a:t>
            </a:r>
            <a:r>
              <a:rPr lang="fr-FR" sz="2400" dirty="0"/>
              <a:t> </a:t>
            </a:r>
          </a:p>
          <a:p>
            <a:r>
              <a:rPr lang="fr-FR" sz="2400" dirty="0"/>
              <a:t>7.6 Coordination and Communication Platform  		</a:t>
            </a:r>
            <a:r>
              <a:rPr lang="fr-FR" sz="2400" b="1" dirty="0"/>
              <a:t>EU</a:t>
            </a:r>
          </a:p>
          <a:p>
            <a:endParaRPr lang="fr-FR" sz="2400" b="1" dirty="0"/>
          </a:p>
          <a:p>
            <a:r>
              <a:rPr lang="fr-FR" sz="2800" b="1" u="sng" dirty="0"/>
              <a:t>Période :</a:t>
            </a:r>
            <a:r>
              <a:rPr lang="fr-FR" sz="2800" dirty="0"/>
              <a:t> </a:t>
            </a:r>
            <a:r>
              <a:rPr lang="fr-FR" sz="2400" dirty="0"/>
              <a:t>15/1/2020 - </a:t>
            </a:r>
            <a:r>
              <a:rPr lang="fr-FR" sz="2400" b="1" dirty="0"/>
              <a:t>31/12/2022</a:t>
            </a:r>
          </a:p>
        </p:txBody>
      </p:sp>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2322381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C37886D-7261-404F-8567-AAA21D5BC1B6}"/>
              </a:ext>
            </a:extLst>
          </p:cNvPr>
          <p:cNvSpPr>
            <a:spLocks noGrp="1"/>
          </p:cNvSpPr>
          <p:nvPr>
            <p:ph idx="1"/>
          </p:nvPr>
        </p:nvSpPr>
        <p:spPr>
          <a:xfrm>
            <a:off x="251520" y="1700808"/>
            <a:ext cx="8640960" cy="5157192"/>
          </a:xfrm>
        </p:spPr>
        <p:txBody>
          <a:bodyPr>
            <a:normAutofit fontScale="92500" lnSpcReduction="10000"/>
          </a:bodyPr>
          <a:lstStyle/>
          <a:p>
            <a:pPr marL="0" indent="0">
              <a:buNone/>
            </a:pPr>
            <a:r>
              <a:rPr lang="fr-FR" sz="1800" dirty="0">
                <a:solidFill>
                  <a:schemeClr val="bg2"/>
                </a:solidFill>
              </a:rPr>
              <a:t>	</a:t>
            </a:r>
          </a:p>
          <a:p>
            <a:r>
              <a:rPr lang="fr-FR" sz="1800" b="1" dirty="0"/>
              <a:t>Communication et gestion</a:t>
            </a:r>
          </a:p>
          <a:p>
            <a:pPr lvl="1"/>
            <a:r>
              <a:rPr lang="fr-FR" sz="1600" dirty="0"/>
              <a:t>TRELLO</a:t>
            </a:r>
          </a:p>
          <a:p>
            <a:pPr lvl="1"/>
            <a:r>
              <a:rPr lang="fr-FR" sz="1600" dirty="0"/>
              <a:t>Comité de pilotage</a:t>
            </a:r>
          </a:p>
          <a:p>
            <a:pPr lvl="1"/>
            <a:r>
              <a:rPr lang="fr-FR" sz="1600" dirty="0"/>
              <a:t>Réunions virtuelles: Prochaine réunion début septembre? </a:t>
            </a:r>
          </a:p>
          <a:p>
            <a:pPr lvl="1"/>
            <a:r>
              <a:rPr lang="fr-FR" sz="1600" dirty="0"/>
              <a:t>Plateforme de communication et de coordination</a:t>
            </a:r>
          </a:p>
          <a:p>
            <a:pPr marL="457200" lvl="1" indent="0">
              <a:buNone/>
            </a:pPr>
            <a:endParaRPr lang="fr-FR" sz="1800" dirty="0"/>
          </a:p>
          <a:p>
            <a:r>
              <a:rPr lang="fr-FR" sz="1800" b="1" dirty="0"/>
              <a:t>Accord de partenariat</a:t>
            </a:r>
            <a:r>
              <a:rPr lang="fr-FR" sz="1800" dirty="0"/>
              <a:t>: </a:t>
            </a:r>
          </a:p>
          <a:p>
            <a:pPr lvl="1"/>
            <a:r>
              <a:rPr lang="fr-FR" sz="1600" dirty="0">
                <a:solidFill>
                  <a:srgbClr val="92D050"/>
                </a:solidFill>
              </a:rPr>
              <a:t>Envoyée par l’UMI</a:t>
            </a:r>
          </a:p>
          <a:p>
            <a:pPr lvl="1"/>
            <a:r>
              <a:rPr lang="fr-FR" sz="1600" dirty="0">
                <a:solidFill>
                  <a:schemeClr val="tx1"/>
                </a:solidFill>
              </a:rPr>
              <a:t>Dès que signé : transfert d’un</a:t>
            </a:r>
            <a:r>
              <a:rPr lang="nl-BE" sz="1600" dirty="0">
                <a:solidFill>
                  <a:schemeClr val="tx1"/>
                </a:solidFill>
              </a:rPr>
              <a:t>e</a:t>
            </a:r>
            <a:r>
              <a:rPr lang="fr-FR" sz="1600" dirty="0">
                <a:solidFill>
                  <a:schemeClr val="tx1"/>
                </a:solidFill>
              </a:rPr>
              <a:t> </a:t>
            </a:r>
            <a:r>
              <a:rPr lang="fr-FR" sz="1600" dirty="0" err="1">
                <a:solidFill>
                  <a:schemeClr val="tx1"/>
                </a:solidFill>
              </a:rPr>
              <a:t>premi</a:t>
            </a:r>
            <a:r>
              <a:rPr lang="nl-BE" sz="1600" dirty="0">
                <a:solidFill>
                  <a:schemeClr val="tx1"/>
                </a:solidFill>
              </a:rPr>
              <a:t>è</a:t>
            </a:r>
            <a:r>
              <a:rPr lang="fr-FR" sz="1600" dirty="0">
                <a:solidFill>
                  <a:schemeClr val="tx1"/>
                </a:solidFill>
              </a:rPr>
              <a:t>r</a:t>
            </a:r>
            <a:r>
              <a:rPr lang="nl-BE" sz="1600" dirty="0">
                <a:solidFill>
                  <a:schemeClr val="tx1"/>
                </a:solidFill>
              </a:rPr>
              <a:t>e</a:t>
            </a:r>
            <a:r>
              <a:rPr lang="fr-FR" sz="1600" dirty="0">
                <a:solidFill>
                  <a:schemeClr val="tx1"/>
                </a:solidFill>
              </a:rPr>
              <a:t> tranche</a:t>
            </a:r>
          </a:p>
          <a:p>
            <a:endParaRPr lang="fr-FR" sz="1800" b="1" dirty="0">
              <a:solidFill>
                <a:schemeClr val="tx1"/>
              </a:solidFill>
            </a:endParaRPr>
          </a:p>
          <a:p>
            <a:r>
              <a:rPr lang="fr-FR" sz="1800" b="1" dirty="0">
                <a:solidFill>
                  <a:schemeClr val="tx1"/>
                </a:solidFill>
              </a:rPr>
              <a:t>Gestion financière</a:t>
            </a:r>
            <a:r>
              <a:rPr lang="fr-FR" sz="1800" dirty="0">
                <a:solidFill>
                  <a:schemeClr val="tx1"/>
                </a:solidFill>
              </a:rPr>
              <a:t>: </a:t>
            </a:r>
          </a:p>
          <a:p>
            <a:pPr lvl="1"/>
            <a:r>
              <a:rPr lang="fr-FR" sz="1600" dirty="0">
                <a:solidFill>
                  <a:schemeClr val="tx1"/>
                </a:solidFill>
              </a:rPr>
              <a:t>Frais d’équipement (coûts réels) : à transférer vers les partenaires du sud</a:t>
            </a:r>
          </a:p>
          <a:p>
            <a:pPr lvl="1"/>
            <a:r>
              <a:rPr lang="fr-FR" sz="1600" dirty="0">
                <a:solidFill>
                  <a:schemeClr val="tx1"/>
                </a:solidFill>
              </a:rPr>
              <a:t>Frais de subvention (coûts réels) : à transférer vers le Sud? </a:t>
            </a:r>
          </a:p>
          <a:p>
            <a:pPr lvl="1"/>
            <a:r>
              <a:rPr lang="fr-FR" sz="1600" dirty="0">
                <a:solidFill>
                  <a:schemeClr val="tx1"/>
                </a:solidFill>
              </a:rPr>
              <a:t>Frais de personnel (forfait): transfert à chaque partenaire, basé sur budget approuvé + </a:t>
            </a:r>
            <a:r>
              <a:rPr lang="fr-FR" sz="1600" dirty="0" err="1">
                <a:solidFill>
                  <a:schemeClr val="tx1"/>
                </a:solidFill>
              </a:rPr>
              <a:t>timesheet</a:t>
            </a:r>
            <a:r>
              <a:rPr lang="fr-FR" sz="1600" dirty="0">
                <a:solidFill>
                  <a:schemeClr val="tx1"/>
                </a:solidFill>
              </a:rPr>
              <a:t> + contrat d’emploi</a:t>
            </a:r>
          </a:p>
          <a:p>
            <a:pPr lvl="1"/>
            <a:r>
              <a:rPr lang="fr-FR" sz="1600" dirty="0">
                <a:solidFill>
                  <a:schemeClr val="tx1"/>
                </a:solidFill>
              </a:rPr>
              <a:t>Frais de voyage (forfait) : géré par chaque université concernée, selon le plan  voyage validé par le comité de pilotage</a:t>
            </a:r>
            <a:endParaRPr lang="fr-FR" sz="1800" dirty="0">
              <a:solidFill>
                <a:schemeClr val="tx1"/>
              </a:solidFill>
            </a:endParaRPr>
          </a:p>
          <a:p>
            <a:endParaRPr lang="fr-FR" dirty="0"/>
          </a:p>
          <a:p>
            <a:endParaRPr lang="fr-FR" dirty="0"/>
          </a:p>
          <a:p>
            <a:endParaRPr lang="fr-FR" dirty="0"/>
          </a:p>
          <a:p>
            <a:endParaRPr lang="fr-FR" dirty="0"/>
          </a:p>
        </p:txBody>
      </p:sp>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GOUVERNANCE </a:t>
            </a:r>
            <a:br>
              <a:rPr lang="nl-BE" b="1" dirty="0"/>
            </a:br>
            <a:endParaRPr lang="nl-NL" b="1" dirty="0"/>
          </a:p>
        </p:txBody>
      </p:sp>
    </p:spTree>
    <p:extLst>
      <p:ext uri="{BB962C8B-B14F-4D97-AF65-F5344CB8AC3E}">
        <p14:creationId xmlns:p14="http://schemas.microsoft.com/office/powerpoint/2010/main" val="1013816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C37886D-7261-404F-8567-AAA21D5BC1B6}"/>
              </a:ext>
            </a:extLst>
          </p:cNvPr>
          <p:cNvSpPr>
            <a:spLocks noGrp="1"/>
          </p:cNvSpPr>
          <p:nvPr>
            <p:ph idx="1"/>
          </p:nvPr>
        </p:nvSpPr>
        <p:spPr>
          <a:xfrm>
            <a:off x="251520" y="1700808"/>
            <a:ext cx="8640960" cy="5157192"/>
          </a:xfrm>
        </p:spPr>
        <p:txBody>
          <a:bodyPr>
            <a:normAutofit/>
          </a:bodyPr>
          <a:lstStyle/>
          <a:p>
            <a:pPr marL="0" indent="0">
              <a:buNone/>
            </a:pPr>
            <a:r>
              <a:rPr lang="fr-FR" sz="1800" dirty="0">
                <a:solidFill>
                  <a:schemeClr val="bg2"/>
                </a:solidFill>
              </a:rPr>
              <a:t>	</a:t>
            </a:r>
          </a:p>
          <a:p>
            <a:r>
              <a:rPr lang="fr-FR" sz="2000" dirty="0"/>
              <a:t>Dans la plate-forme de communication et de coordination développée, les partenaires peuvent interagir en ligne et échanger des opinions et chaque partenaire aura un accès indépendant aux documents importants, aux documents d'appui, etc. </a:t>
            </a:r>
          </a:p>
          <a:p>
            <a:pPr marL="0" indent="0">
              <a:buNone/>
            </a:pPr>
            <a:endParaRPr lang="fr-FR" sz="2000" dirty="0"/>
          </a:p>
          <a:p>
            <a:r>
              <a:rPr lang="fr-FR" sz="2000" dirty="0"/>
              <a:t>Pour la préparation de toutes les réunions, le partenaire responsable de l'organisation de l'événement téléchargera du matériel de préparation tels que des documents, des diapositives, des résumés, etc. sur la plate-forme. </a:t>
            </a:r>
          </a:p>
          <a:p>
            <a:pPr marL="0" indent="0">
              <a:buNone/>
            </a:pPr>
            <a:endParaRPr lang="fr-FR" sz="2000" dirty="0"/>
          </a:p>
          <a:p>
            <a:r>
              <a:rPr lang="fr-FR" sz="2000" dirty="0"/>
              <a:t>Chaque chef de groupe WP transmettra un rapport détaillé sur la réalisation des étapes et les résultats obtenus à la coordination qui consolidera et distribuera les rapports d'étape, le rapport à mi-parcours et le rapport final.</a:t>
            </a:r>
          </a:p>
          <a:p>
            <a:r>
              <a:rPr lang="fr-FR" sz="2000" b="1" dirty="0"/>
              <a:t>Langues de travail : Français ET anglais</a:t>
            </a:r>
          </a:p>
          <a:p>
            <a:endParaRPr lang="fr-FR" dirty="0"/>
          </a:p>
          <a:p>
            <a:endParaRPr lang="fr-FR" dirty="0"/>
          </a:p>
          <a:p>
            <a:endParaRPr lang="fr-FR" dirty="0"/>
          </a:p>
        </p:txBody>
      </p:sp>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GOUVERNANCE </a:t>
            </a:r>
            <a:br>
              <a:rPr lang="nl-BE" b="1" dirty="0"/>
            </a:br>
            <a:endParaRPr lang="nl-NL" b="1" dirty="0"/>
          </a:p>
        </p:txBody>
      </p:sp>
    </p:spTree>
    <p:extLst>
      <p:ext uri="{BB962C8B-B14F-4D97-AF65-F5344CB8AC3E}">
        <p14:creationId xmlns:p14="http://schemas.microsoft.com/office/powerpoint/2010/main" val="355034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C37886D-7261-404F-8567-AAA21D5BC1B6}"/>
              </a:ext>
            </a:extLst>
          </p:cNvPr>
          <p:cNvSpPr>
            <a:spLocks noGrp="1"/>
          </p:cNvSpPr>
          <p:nvPr>
            <p:ph idx="1"/>
          </p:nvPr>
        </p:nvSpPr>
        <p:spPr>
          <a:xfrm>
            <a:off x="251520" y="2132856"/>
            <a:ext cx="8640960" cy="4725144"/>
          </a:xfrm>
        </p:spPr>
        <p:txBody>
          <a:bodyPr>
            <a:normAutofit/>
          </a:bodyPr>
          <a:lstStyle/>
          <a:p>
            <a:r>
              <a:rPr lang="en-US" dirty="0" err="1"/>
              <a:t>Stratégie</a:t>
            </a:r>
            <a:r>
              <a:rPr lang="en-US" dirty="0"/>
              <a:t> de Communication, </a:t>
            </a:r>
            <a:r>
              <a:rPr lang="en-US" dirty="0" err="1"/>
              <a:t>Dissémination</a:t>
            </a:r>
            <a:r>
              <a:rPr lang="en-US" dirty="0"/>
              <a:t> et Networking</a:t>
            </a:r>
          </a:p>
          <a:p>
            <a:pPr>
              <a:buFontTx/>
              <a:buChar char="-"/>
            </a:pPr>
            <a:r>
              <a:rPr lang="en-US" dirty="0"/>
              <a:t>Site web DEMOS (à </a:t>
            </a:r>
            <a:r>
              <a:rPr lang="en-US" dirty="0" err="1"/>
              <a:t>mettre</a:t>
            </a:r>
            <a:r>
              <a:rPr lang="en-US" dirty="0"/>
              <a:t> </a:t>
            </a:r>
            <a:r>
              <a:rPr lang="en-US" dirty="0" err="1"/>
              <a:t>en</a:t>
            </a:r>
            <a:r>
              <a:rPr lang="en-US" dirty="0"/>
              <a:t> </a:t>
            </a:r>
            <a:r>
              <a:rPr lang="en-US" dirty="0" err="1"/>
              <a:t>ligne</a:t>
            </a:r>
            <a:r>
              <a:rPr lang="en-US" dirty="0"/>
              <a:t> asap)</a:t>
            </a:r>
          </a:p>
          <a:p>
            <a:pPr algn="just">
              <a:buFontTx/>
              <a:buChar char="-"/>
            </a:pPr>
            <a:r>
              <a:rPr lang="en-US" dirty="0"/>
              <a:t>Participation aux ateliers </a:t>
            </a:r>
            <a:r>
              <a:rPr lang="en-US" dirty="0" err="1"/>
              <a:t>thématiques</a:t>
            </a:r>
            <a:r>
              <a:rPr lang="en-US" dirty="0"/>
              <a:t> du NEO sur </a:t>
            </a:r>
            <a:r>
              <a:rPr lang="en-US" dirty="0" err="1"/>
              <a:t>l’enseignement</a:t>
            </a:r>
            <a:r>
              <a:rPr lang="en-US" dirty="0"/>
              <a:t> à distance</a:t>
            </a:r>
          </a:p>
          <a:p>
            <a:pPr marL="0" indent="0">
              <a:buNone/>
            </a:pPr>
            <a:r>
              <a:rPr lang="en-US" dirty="0"/>
              <a:t>- Networking avec les </a:t>
            </a:r>
            <a:r>
              <a:rPr lang="en-US" dirty="0" err="1"/>
              <a:t>partenaires</a:t>
            </a:r>
            <a:r>
              <a:rPr lang="en-US" dirty="0"/>
              <a:t> non </a:t>
            </a:r>
            <a:r>
              <a:rPr lang="en-US" dirty="0" err="1"/>
              <a:t>académiques</a:t>
            </a:r>
            <a:r>
              <a:rPr lang="en-US" dirty="0"/>
              <a:t> (pour la </a:t>
            </a:r>
            <a:r>
              <a:rPr lang="en-US" dirty="0" err="1"/>
              <a:t>durabilité</a:t>
            </a:r>
            <a:r>
              <a:rPr lang="en-US" dirty="0"/>
              <a:t>) : </a:t>
            </a:r>
            <a:r>
              <a:rPr lang="en-US" dirty="0" err="1"/>
              <a:t>Etablir</a:t>
            </a:r>
            <a:r>
              <a:rPr lang="en-US" dirty="0"/>
              <a:t> </a:t>
            </a:r>
            <a:r>
              <a:rPr lang="en-US" dirty="0" err="1"/>
              <a:t>une</a:t>
            </a:r>
            <a:r>
              <a:rPr lang="en-US" dirty="0"/>
              <a:t> </a:t>
            </a:r>
            <a:r>
              <a:rPr lang="en-US" dirty="0" err="1"/>
              <a:t>liste</a:t>
            </a:r>
            <a:r>
              <a:rPr lang="en-US" dirty="0"/>
              <a:t> des </a:t>
            </a:r>
            <a:r>
              <a:rPr lang="en-US" dirty="0" err="1"/>
              <a:t>partenaires</a:t>
            </a:r>
            <a:r>
              <a:rPr lang="en-US" dirty="0"/>
              <a:t> à mobiliser</a:t>
            </a:r>
            <a:endParaRPr lang="fr-FR" dirty="0"/>
          </a:p>
        </p:txBody>
      </p:sp>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3419872" y="332656"/>
            <a:ext cx="5544616" cy="1124784"/>
          </a:xfrm>
          <a:prstGeom prst="rect">
            <a:avLst/>
          </a:prstGeom>
        </p:spPr>
        <p:txBody>
          <a:bodyPr vert="horz" lIns="91440" tIns="45720" rIns="91440" bIns="45720" rtlCol="0" anchor="ctr">
            <a:normAutofit fontScale="975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r>
              <a:rPr lang="nl-BE" sz="2800" b="1" dirty="0" err="1"/>
              <a:t>Dissemination</a:t>
            </a:r>
            <a:r>
              <a:rPr lang="nl-BE" sz="2800" b="1" dirty="0"/>
              <a:t> et </a:t>
            </a:r>
            <a:r>
              <a:rPr lang="nl-BE" sz="2800" b="1" dirty="0" err="1"/>
              <a:t>networking</a:t>
            </a:r>
            <a:endParaRPr lang="nl-NL" sz="2800" b="1" dirty="0"/>
          </a:p>
        </p:txBody>
      </p:sp>
    </p:spTree>
    <p:extLst>
      <p:ext uri="{BB962C8B-B14F-4D97-AF65-F5344CB8AC3E}">
        <p14:creationId xmlns:p14="http://schemas.microsoft.com/office/powerpoint/2010/main" val="2444902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076056" y="332656"/>
            <a:ext cx="3505593" cy="1124784"/>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CHRONOGRAMME </a:t>
            </a:r>
            <a:br>
              <a:rPr lang="nl-BE" b="1" dirty="0"/>
            </a:br>
            <a:endParaRPr lang="nl-NL" b="1" dirty="0"/>
          </a:p>
        </p:txBody>
      </p:sp>
      <p:pic>
        <p:nvPicPr>
          <p:cNvPr id="2" name="Image 1"/>
          <p:cNvPicPr>
            <a:picLocks noChangeAspect="1"/>
          </p:cNvPicPr>
          <p:nvPr/>
        </p:nvPicPr>
        <p:blipFill>
          <a:blip r:embed="rId4"/>
          <a:stretch>
            <a:fillRect/>
          </a:stretch>
        </p:blipFill>
        <p:spPr>
          <a:xfrm>
            <a:off x="0" y="0"/>
            <a:ext cx="9211600" cy="6858000"/>
          </a:xfrm>
          <a:prstGeom prst="rect">
            <a:avLst/>
          </a:prstGeom>
        </p:spPr>
      </p:pic>
      <p:sp>
        <p:nvSpPr>
          <p:cNvPr id="3" name="Rectangle 2"/>
          <p:cNvSpPr/>
          <p:nvPr/>
        </p:nvSpPr>
        <p:spPr>
          <a:xfrm>
            <a:off x="467544" y="188640"/>
            <a:ext cx="4608512" cy="720080"/>
          </a:xfrm>
          <a:prstGeom prst="rect">
            <a:avLst/>
          </a:prstGeom>
          <a:no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467544" y="4869160"/>
            <a:ext cx="4176464" cy="360040"/>
          </a:xfrm>
          <a:prstGeom prst="rect">
            <a:avLst/>
          </a:prstGeom>
          <a:no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467544" y="6525344"/>
            <a:ext cx="4176464" cy="360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lèche droite 3"/>
          <p:cNvSpPr/>
          <p:nvPr/>
        </p:nvSpPr>
        <p:spPr>
          <a:xfrm>
            <a:off x="4572000" y="1920489"/>
            <a:ext cx="648072" cy="356383"/>
          </a:xfrm>
          <a:prstGeom prst="rightArrow">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5292080" y="1907675"/>
            <a:ext cx="1800200" cy="307777"/>
          </a:xfrm>
          <a:prstGeom prst="rect">
            <a:avLst/>
          </a:prstGeom>
          <a:solidFill>
            <a:schemeClr val="accent6">
              <a:lumMod val="60000"/>
              <a:lumOff val="40000"/>
            </a:schemeClr>
          </a:solidFill>
          <a:ln>
            <a:solidFill>
              <a:srgbClr val="FF0000"/>
            </a:solidFill>
          </a:ln>
        </p:spPr>
        <p:txBody>
          <a:bodyPr wrap="square" rtlCol="0">
            <a:spAutoFit/>
          </a:bodyPr>
          <a:lstStyle/>
          <a:p>
            <a:r>
              <a:rPr lang="fr-FR" sz="1400" b="1" dirty="0"/>
              <a:t>30 Septembre 2020</a:t>
            </a:r>
          </a:p>
        </p:txBody>
      </p:sp>
      <p:sp>
        <p:nvSpPr>
          <p:cNvPr id="11" name="ZoneTexte 10"/>
          <p:cNvSpPr txBox="1"/>
          <p:nvPr/>
        </p:nvSpPr>
        <p:spPr>
          <a:xfrm>
            <a:off x="5580112" y="6525344"/>
            <a:ext cx="1800200" cy="307777"/>
          </a:xfrm>
          <a:prstGeom prst="rect">
            <a:avLst/>
          </a:prstGeom>
          <a:solidFill>
            <a:srgbClr val="FF0000"/>
          </a:solidFill>
          <a:ln>
            <a:solidFill>
              <a:srgbClr val="FF0000"/>
            </a:solidFill>
          </a:ln>
        </p:spPr>
        <p:txBody>
          <a:bodyPr wrap="square" rtlCol="0">
            <a:spAutoFit/>
          </a:bodyPr>
          <a:lstStyle/>
          <a:p>
            <a:r>
              <a:rPr lang="fr-FR" sz="1400" b="1" dirty="0"/>
              <a:t>20 Juillet 2020</a:t>
            </a:r>
          </a:p>
        </p:txBody>
      </p:sp>
      <p:sp>
        <p:nvSpPr>
          <p:cNvPr id="13" name="Rectangle 12"/>
          <p:cNvSpPr/>
          <p:nvPr/>
        </p:nvSpPr>
        <p:spPr>
          <a:xfrm>
            <a:off x="4932040" y="908720"/>
            <a:ext cx="504056" cy="188640"/>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13"/>
          <p:cNvSpPr/>
          <p:nvPr/>
        </p:nvSpPr>
        <p:spPr>
          <a:xfrm>
            <a:off x="5436096" y="908720"/>
            <a:ext cx="216024" cy="144016"/>
          </a:xfrm>
          <a:prstGeom prst="righ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5" name="ZoneTexte 14"/>
          <p:cNvSpPr txBox="1"/>
          <p:nvPr/>
        </p:nvSpPr>
        <p:spPr>
          <a:xfrm>
            <a:off x="5767748" y="849151"/>
            <a:ext cx="1468548" cy="30777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fr-FR" sz="1400" b="1" dirty="0">
                <a:solidFill>
                  <a:schemeClr val="tx1"/>
                </a:solidFill>
              </a:rPr>
              <a:t>30 Octobre 2020</a:t>
            </a:r>
          </a:p>
        </p:txBody>
      </p:sp>
    </p:spTree>
    <p:extLst>
      <p:ext uri="{BB962C8B-B14F-4D97-AF65-F5344CB8AC3E}">
        <p14:creationId xmlns:p14="http://schemas.microsoft.com/office/powerpoint/2010/main" val="21045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4" grpId="0" animBg="1"/>
      <p:bldP spid="9" grpId="0" animBg="1"/>
      <p:bldP spid="11"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E57EEE-E951-48C7-B5E4-C856F2262B6D}"/>
              </a:ext>
            </a:extLst>
          </p:cNvPr>
          <p:cNvSpPr>
            <a:spLocks noGrp="1"/>
          </p:cNvSpPr>
          <p:nvPr>
            <p:ph type="title"/>
          </p:nvPr>
        </p:nvSpPr>
        <p:spPr>
          <a:xfrm>
            <a:off x="2267744" y="332656"/>
            <a:ext cx="6840760" cy="1224136"/>
          </a:xfrm>
        </p:spPr>
        <p:txBody>
          <a:bodyPr>
            <a:normAutofit fontScale="90000"/>
          </a:bodyPr>
          <a:lstStyle/>
          <a:p>
            <a:pPr algn="ctr"/>
            <a:br>
              <a:rPr lang="fr-FR" sz="3600" b="1" dirty="0"/>
            </a:br>
            <a:r>
              <a:rPr lang="fr-FR" sz="3600" b="1" dirty="0"/>
              <a:t>Master </a:t>
            </a:r>
            <a:r>
              <a:rPr lang="fr-FR" sz="3600" b="1" dirty="0" err="1"/>
              <a:t>Degree</a:t>
            </a:r>
            <a:r>
              <a:rPr lang="fr-FR" sz="3600" b="1" dirty="0"/>
              <a:t> in </a:t>
            </a:r>
            <a:r>
              <a:rPr lang="fr-FR" sz="3600" b="1" dirty="0" err="1"/>
              <a:t>Democratic</a:t>
            </a:r>
            <a:r>
              <a:rPr lang="fr-FR" sz="3600" b="1" dirty="0"/>
              <a:t> </a:t>
            </a:r>
            <a:r>
              <a:rPr lang="fr-FR" sz="3600" b="1" dirty="0" err="1"/>
              <a:t>Governance</a:t>
            </a:r>
            <a:r>
              <a:rPr lang="fr-FR" sz="3600" b="1" dirty="0"/>
              <a:t> and </a:t>
            </a:r>
            <a:r>
              <a:rPr lang="fr-FR" sz="3600" b="1" dirty="0" err="1"/>
              <a:t>Human</a:t>
            </a:r>
            <a:r>
              <a:rPr lang="fr-FR" sz="3600" b="1" dirty="0"/>
              <a:t> </a:t>
            </a:r>
            <a:r>
              <a:rPr lang="fr-FR" sz="3600" b="1" dirty="0" err="1"/>
              <a:t>Rights</a:t>
            </a:r>
            <a:r>
              <a:rPr lang="fr-FR" sz="3600" b="1" dirty="0"/>
              <a:t> </a:t>
            </a:r>
            <a:br>
              <a:rPr lang="nl-BE" dirty="0"/>
            </a:br>
            <a:endParaRPr lang="nl-BE" dirty="0"/>
          </a:p>
        </p:txBody>
      </p:sp>
      <p:sp>
        <p:nvSpPr>
          <p:cNvPr id="3" name="Tijdelijke aanduiding voor inhoud 2">
            <a:extLst>
              <a:ext uri="{FF2B5EF4-FFF2-40B4-BE49-F238E27FC236}">
                <a16:creationId xmlns:a16="http://schemas.microsoft.com/office/drawing/2014/main" id="{B8D3E163-F650-403E-A31C-C9BBDC04C998}"/>
              </a:ext>
            </a:extLst>
          </p:cNvPr>
          <p:cNvSpPr>
            <a:spLocks noGrp="1"/>
          </p:cNvSpPr>
          <p:nvPr>
            <p:ph idx="1"/>
          </p:nvPr>
        </p:nvSpPr>
        <p:spPr>
          <a:xfrm>
            <a:off x="251520" y="1916832"/>
            <a:ext cx="8640960" cy="4824536"/>
          </a:xfrm>
        </p:spPr>
        <p:txBody>
          <a:bodyPr>
            <a:normAutofit/>
          </a:bodyPr>
          <a:lstStyle/>
          <a:p>
            <a:r>
              <a:rPr lang="nl-BE" sz="2000" b="1" dirty="0" err="1">
                <a:solidFill>
                  <a:schemeClr val="tx1"/>
                </a:solidFill>
              </a:rPr>
              <a:t>Partenaires</a:t>
            </a:r>
            <a:r>
              <a:rPr lang="nl-BE" sz="2000" b="1" dirty="0">
                <a:solidFill>
                  <a:schemeClr val="tx1"/>
                </a:solidFill>
              </a:rPr>
              <a:t> :</a:t>
            </a:r>
          </a:p>
          <a:p>
            <a:pPr marL="0" indent="0">
              <a:buNone/>
            </a:pPr>
            <a:endParaRPr lang="nl-BE" sz="2000" b="1" dirty="0">
              <a:solidFill>
                <a:schemeClr val="tx1"/>
              </a:solidFill>
            </a:endParaRPr>
          </a:p>
          <a:p>
            <a:pPr lvl="1"/>
            <a:r>
              <a:rPr lang="fr-FR" dirty="0"/>
              <a:t>P1 : Université Moulay Ismail / UMI </a:t>
            </a:r>
            <a:r>
              <a:rPr lang="nl-BE" dirty="0">
                <a:solidFill>
                  <a:schemeClr val="tx1"/>
                </a:solidFill>
              </a:rPr>
              <a:t>(MA)</a:t>
            </a:r>
          </a:p>
          <a:p>
            <a:pPr lvl="1"/>
            <a:r>
              <a:rPr lang="nl-BE" dirty="0">
                <a:solidFill>
                  <a:schemeClr val="tx1"/>
                </a:solidFill>
              </a:rPr>
              <a:t>P2 : </a:t>
            </a:r>
            <a:r>
              <a:rPr lang="nl-BE" dirty="0" err="1">
                <a:solidFill>
                  <a:schemeClr val="tx1"/>
                </a:solidFill>
              </a:rPr>
              <a:t>Université</a:t>
            </a:r>
            <a:r>
              <a:rPr lang="nl-BE" dirty="0">
                <a:solidFill>
                  <a:schemeClr val="tx1"/>
                </a:solidFill>
              </a:rPr>
              <a:t> </a:t>
            </a:r>
            <a:r>
              <a:rPr lang="nl-BE" dirty="0" err="1">
                <a:solidFill>
                  <a:schemeClr val="tx1"/>
                </a:solidFill>
              </a:rPr>
              <a:t>Cadi</a:t>
            </a:r>
            <a:r>
              <a:rPr lang="nl-BE" dirty="0">
                <a:solidFill>
                  <a:schemeClr val="tx1"/>
                </a:solidFill>
              </a:rPr>
              <a:t> </a:t>
            </a:r>
            <a:r>
              <a:rPr lang="nl-BE" dirty="0" err="1">
                <a:solidFill>
                  <a:schemeClr val="tx1"/>
                </a:solidFill>
              </a:rPr>
              <a:t>Ayyad</a:t>
            </a:r>
            <a:r>
              <a:rPr lang="nl-BE" dirty="0">
                <a:solidFill>
                  <a:schemeClr val="tx1"/>
                </a:solidFill>
              </a:rPr>
              <a:t> / UCA (MA)</a:t>
            </a:r>
          </a:p>
          <a:p>
            <a:pPr lvl="1"/>
            <a:r>
              <a:rPr lang="nl-BE" dirty="0">
                <a:solidFill>
                  <a:schemeClr val="tx1"/>
                </a:solidFill>
              </a:rPr>
              <a:t>P3 : </a:t>
            </a:r>
            <a:r>
              <a:rPr lang="fr-FR" dirty="0" err="1"/>
              <a:t>Lebanese</a:t>
            </a:r>
            <a:r>
              <a:rPr lang="fr-FR" dirty="0"/>
              <a:t> </a:t>
            </a:r>
            <a:r>
              <a:rPr lang="fr-FR" dirty="0" err="1"/>
              <a:t>University</a:t>
            </a:r>
            <a:r>
              <a:rPr lang="fr-FR" dirty="0"/>
              <a:t> / UL </a:t>
            </a:r>
            <a:r>
              <a:rPr lang="nl-BE" dirty="0">
                <a:solidFill>
                  <a:schemeClr val="tx1"/>
                </a:solidFill>
              </a:rPr>
              <a:t> (</a:t>
            </a:r>
            <a:r>
              <a:rPr lang="nl-BE" dirty="0"/>
              <a:t>LB</a:t>
            </a:r>
            <a:r>
              <a:rPr lang="nl-BE" dirty="0">
                <a:solidFill>
                  <a:schemeClr val="tx1"/>
                </a:solidFill>
              </a:rPr>
              <a:t>)</a:t>
            </a:r>
          </a:p>
          <a:p>
            <a:pPr lvl="1"/>
            <a:r>
              <a:rPr lang="nl-BE" dirty="0">
                <a:solidFill>
                  <a:schemeClr val="tx1"/>
                </a:solidFill>
              </a:rPr>
              <a:t>P4 : </a:t>
            </a:r>
            <a:r>
              <a:rPr lang="fr-FR" dirty="0"/>
              <a:t>Antonine </a:t>
            </a:r>
            <a:r>
              <a:rPr lang="fr-FR" dirty="0" err="1"/>
              <a:t>University</a:t>
            </a:r>
            <a:r>
              <a:rPr lang="fr-FR" dirty="0"/>
              <a:t> / </a:t>
            </a:r>
            <a:r>
              <a:rPr lang="fr-FR" dirty="0" err="1"/>
              <a:t>UAn</a:t>
            </a:r>
            <a:r>
              <a:rPr lang="fr-FR" dirty="0"/>
              <a:t> (LB)</a:t>
            </a:r>
          </a:p>
          <a:p>
            <a:pPr lvl="1"/>
            <a:r>
              <a:rPr lang="nl-BE" dirty="0">
                <a:solidFill>
                  <a:schemeClr val="tx1"/>
                </a:solidFill>
              </a:rPr>
              <a:t>P5 : </a:t>
            </a:r>
            <a:r>
              <a:rPr lang="fr-FR" dirty="0" err="1"/>
              <a:t>University</a:t>
            </a:r>
            <a:r>
              <a:rPr lang="fr-FR" dirty="0"/>
              <a:t> of Carthage / UCAR (TN)</a:t>
            </a:r>
          </a:p>
          <a:p>
            <a:pPr lvl="1"/>
            <a:r>
              <a:rPr lang="fr-FR" dirty="0"/>
              <a:t>P6 : </a:t>
            </a:r>
            <a:r>
              <a:rPr lang="fr-FR" dirty="0" err="1"/>
              <a:t>University</a:t>
            </a:r>
            <a:r>
              <a:rPr lang="fr-FR" dirty="0"/>
              <a:t> of Tunis El Manar / UTM  (TN)</a:t>
            </a:r>
          </a:p>
          <a:p>
            <a:pPr lvl="1"/>
            <a:r>
              <a:rPr lang="fr-FR" dirty="0"/>
              <a:t>P7 : Utrecht </a:t>
            </a:r>
            <a:r>
              <a:rPr lang="fr-FR" dirty="0" err="1"/>
              <a:t>University</a:t>
            </a:r>
            <a:r>
              <a:rPr lang="fr-FR" dirty="0"/>
              <a:t> / UU (NL)</a:t>
            </a:r>
          </a:p>
          <a:p>
            <a:pPr lvl="1"/>
            <a:r>
              <a:rPr lang="fr-FR" dirty="0"/>
              <a:t>P8 : </a:t>
            </a:r>
            <a:r>
              <a:rPr lang="fr-FR" dirty="0" err="1"/>
              <a:t>University</a:t>
            </a:r>
            <a:r>
              <a:rPr lang="fr-FR" dirty="0"/>
              <a:t> of Alicante /</a:t>
            </a:r>
            <a:r>
              <a:rPr lang="fr-FR" dirty="0" err="1"/>
              <a:t>UAl</a:t>
            </a:r>
            <a:r>
              <a:rPr lang="fr-FR" dirty="0"/>
              <a:t> (SP)</a:t>
            </a:r>
          </a:p>
          <a:p>
            <a:pPr lvl="1"/>
            <a:r>
              <a:rPr lang="fr-FR" dirty="0"/>
              <a:t>P9 :  </a:t>
            </a:r>
            <a:r>
              <a:rPr lang="fr-FR" i="1" dirty="0" err="1"/>
              <a:t>EUROTraining</a:t>
            </a:r>
            <a:r>
              <a:rPr lang="fr-FR" i="1" dirty="0"/>
              <a:t> </a:t>
            </a:r>
            <a:r>
              <a:rPr lang="nl-BE" dirty="0">
                <a:solidFill>
                  <a:schemeClr val="tx1"/>
                </a:solidFill>
              </a:rPr>
              <a:t>(GR)</a:t>
            </a:r>
          </a:p>
          <a:p>
            <a:endParaRPr lang="nl-BE" dirty="0">
              <a:solidFill>
                <a:schemeClr val="tx1"/>
              </a:solidFill>
            </a:endParaRPr>
          </a:p>
          <a:p>
            <a:endParaRPr lang="nl-BE" dirty="0">
              <a:solidFill>
                <a:schemeClr val="tx1"/>
              </a:solidFill>
            </a:endParaRPr>
          </a:p>
        </p:txBody>
      </p:sp>
      <p:pic>
        <p:nvPicPr>
          <p:cNvPr id="1028" name="Picture 4" descr="Drapeau du Maroc"/>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580112" y="2603358"/>
            <a:ext cx="1008112" cy="6720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rapeau du Liba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961042" y="3420089"/>
            <a:ext cx="992477" cy="66165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Naicasy 90*150 cm Drapeau Tunisie Lot DE 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868144" y="4254391"/>
            <a:ext cx="1008112" cy="68677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9154"/>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716016" y="4923898"/>
            <a:ext cx="976752" cy="584423"/>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750px-Flag_of_Spain.svg"/>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5862439" y="5373215"/>
            <a:ext cx="971150" cy="64743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Drapeau de la Grèce."/>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flipH="1">
            <a:off x="3563887" y="5676766"/>
            <a:ext cx="936104" cy="623825"/>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35496" y="298632"/>
            <a:ext cx="2376264" cy="1364495"/>
          </a:xfrm>
          <a:prstGeom prst="rect">
            <a:avLst/>
          </a:prstGeom>
        </p:spPr>
      </p:pic>
    </p:spTree>
    <p:extLst>
      <p:ext uri="{BB962C8B-B14F-4D97-AF65-F5344CB8AC3E}">
        <p14:creationId xmlns:p14="http://schemas.microsoft.com/office/powerpoint/2010/main" val="3237765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E57EEE-E951-48C7-B5E4-C856F2262B6D}"/>
              </a:ext>
            </a:extLst>
          </p:cNvPr>
          <p:cNvSpPr>
            <a:spLocks noGrp="1"/>
          </p:cNvSpPr>
          <p:nvPr>
            <p:ph type="title"/>
          </p:nvPr>
        </p:nvSpPr>
        <p:spPr>
          <a:xfrm>
            <a:off x="2267744" y="332656"/>
            <a:ext cx="6840760" cy="1224136"/>
          </a:xfrm>
        </p:spPr>
        <p:txBody>
          <a:bodyPr>
            <a:normAutofit fontScale="90000"/>
          </a:bodyPr>
          <a:lstStyle/>
          <a:p>
            <a:pPr algn="ctr"/>
            <a:br>
              <a:rPr lang="fr-FR" sz="3600" b="1" dirty="0"/>
            </a:br>
            <a:r>
              <a:rPr lang="fr-FR" sz="3600" b="1" dirty="0"/>
              <a:t>Master </a:t>
            </a:r>
            <a:r>
              <a:rPr lang="fr-FR" sz="3600" b="1" dirty="0" err="1"/>
              <a:t>Degree</a:t>
            </a:r>
            <a:r>
              <a:rPr lang="fr-FR" sz="3600" b="1" dirty="0"/>
              <a:t> in </a:t>
            </a:r>
            <a:r>
              <a:rPr lang="fr-FR" sz="3600" b="1" dirty="0" err="1"/>
              <a:t>Democratic</a:t>
            </a:r>
            <a:r>
              <a:rPr lang="fr-FR" sz="3600" b="1" dirty="0"/>
              <a:t> </a:t>
            </a:r>
            <a:r>
              <a:rPr lang="fr-FR" sz="3600" b="1" dirty="0" err="1"/>
              <a:t>Governance</a:t>
            </a:r>
            <a:r>
              <a:rPr lang="fr-FR" sz="3600" b="1" dirty="0"/>
              <a:t> and </a:t>
            </a:r>
            <a:r>
              <a:rPr lang="fr-FR" sz="3600" b="1" dirty="0" err="1"/>
              <a:t>Human</a:t>
            </a:r>
            <a:r>
              <a:rPr lang="fr-FR" sz="3600" b="1" dirty="0"/>
              <a:t> </a:t>
            </a:r>
            <a:r>
              <a:rPr lang="fr-FR" sz="3600" b="1" dirty="0" err="1"/>
              <a:t>Rights</a:t>
            </a:r>
            <a:r>
              <a:rPr lang="fr-FR" sz="3600" b="1" dirty="0"/>
              <a:t> </a:t>
            </a:r>
            <a:br>
              <a:rPr lang="nl-BE" dirty="0"/>
            </a:br>
            <a:endParaRPr lang="nl-BE" dirty="0"/>
          </a:p>
        </p:txBody>
      </p:sp>
      <p:sp>
        <p:nvSpPr>
          <p:cNvPr id="3" name="Tijdelijke aanduiding voor inhoud 2">
            <a:extLst>
              <a:ext uri="{FF2B5EF4-FFF2-40B4-BE49-F238E27FC236}">
                <a16:creationId xmlns:a16="http://schemas.microsoft.com/office/drawing/2014/main" id="{B8D3E163-F650-403E-A31C-C9BBDC04C998}"/>
              </a:ext>
            </a:extLst>
          </p:cNvPr>
          <p:cNvSpPr>
            <a:spLocks noGrp="1"/>
          </p:cNvSpPr>
          <p:nvPr>
            <p:ph idx="1"/>
          </p:nvPr>
        </p:nvSpPr>
        <p:spPr>
          <a:xfrm>
            <a:off x="179512" y="1916832"/>
            <a:ext cx="2771800" cy="4824536"/>
          </a:xfrm>
        </p:spPr>
        <p:txBody>
          <a:bodyPr>
            <a:normAutofit/>
          </a:bodyPr>
          <a:lstStyle/>
          <a:p>
            <a:pPr marL="0" indent="0" algn="just">
              <a:buNone/>
            </a:pPr>
            <a:r>
              <a:rPr lang="nl-BE" sz="2000" b="1" u="sng" dirty="0"/>
              <a:t>ETAT DES LIEUX </a:t>
            </a:r>
          </a:p>
          <a:p>
            <a:pPr marL="0" indent="0" algn="just">
              <a:buNone/>
            </a:pPr>
            <a:r>
              <a:rPr lang="nl-BE" sz="2000" b="1" u="sng" dirty="0">
                <a:solidFill>
                  <a:srgbClr val="92D050"/>
                </a:solidFill>
              </a:rPr>
              <a:t>REALISE : </a:t>
            </a:r>
          </a:p>
          <a:p>
            <a:pPr algn="just">
              <a:buFontTx/>
              <a:buChar char="-"/>
            </a:pPr>
            <a:r>
              <a:rPr lang="nl-BE" sz="1400" b="1" dirty="0"/>
              <a:t>K</a:t>
            </a:r>
            <a:r>
              <a:rPr lang="nl-BE" sz="1400" b="1" dirty="0">
                <a:solidFill>
                  <a:schemeClr val="tx1"/>
                </a:solidFill>
              </a:rPr>
              <a:t>ick-off meeting (UMI)</a:t>
            </a:r>
          </a:p>
          <a:p>
            <a:pPr algn="just">
              <a:buFontTx/>
              <a:buChar char="-"/>
            </a:pPr>
            <a:r>
              <a:rPr lang="nl-BE" sz="1400" b="1" dirty="0" err="1"/>
              <a:t>Participation</a:t>
            </a:r>
            <a:r>
              <a:rPr lang="nl-BE" sz="1400" b="1" dirty="0"/>
              <a:t> à la rencontre Erasmus+ à Bruxelles (UMI &amp; </a:t>
            </a:r>
            <a:r>
              <a:rPr lang="nl-BE" sz="1400" b="1" dirty="0" err="1"/>
              <a:t>UAn</a:t>
            </a:r>
            <a:r>
              <a:rPr lang="nl-BE" sz="1400" b="1" dirty="0"/>
              <a:t>)</a:t>
            </a:r>
          </a:p>
          <a:p>
            <a:pPr algn="just">
              <a:buFontTx/>
              <a:buChar char="-"/>
            </a:pPr>
            <a:r>
              <a:rPr lang="nl-BE" sz="1400" b="1" dirty="0" err="1"/>
              <a:t>Préparation</a:t>
            </a:r>
            <a:r>
              <a:rPr lang="nl-BE" sz="1400" b="1" dirty="0"/>
              <a:t> de la </a:t>
            </a:r>
            <a:r>
              <a:rPr lang="nl-BE" sz="1400" b="1" dirty="0" err="1"/>
              <a:t>plateforme</a:t>
            </a:r>
            <a:r>
              <a:rPr lang="nl-BE" sz="1400" b="1" dirty="0"/>
              <a:t> TRELLO pour la </a:t>
            </a:r>
            <a:r>
              <a:rPr lang="nl-BE" sz="1400" b="1" dirty="0" err="1"/>
              <a:t>communication</a:t>
            </a:r>
            <a:r>
              <a:rPr lang="nl-BE" sz="1400" b="1" dirty="0"/>
              <a:t> interne (UMI)</a:t>
            </a:r>
          </a:p>
          <a:p>
            <a:pPr algn="just">
              <a:buFontTx/>
              <a:buChar char="-"/>
            </a:pPr>
            <a:r>
              <a:rPr lang="nl-BE" sz="1400" b="1" dirty="0"/>
              <a:t>3 </a:t>
            </a:r>
            <a:r>
              <a:rPr lang="nl-BE" sz="1400" b="1" dirty="0" err="1"/>
              <a:t>mois</a:t>
            </a:r>
            <a:r>
              <a:rPr lang="nl-BE" sz="1400" b="1" dirty="0"/>
              <a:t> de </a:t>
            </a:r>
            <a:r>
              <a:rPr lang="nl-BE" sz="1400" b="1" dirty="0" err="1"/>
              <a:t>prolongation</a:t>
            </a:r>
            <a:r>
              <a:rPr lang="nl-BE" sz="1400" b="1" dirty="0"/>
              <a:t>  </a:t>
            </a:r>
            <a:r>
              <a:rPr lang="nl-BE" sz="1400" b="1" dirty="0" err="1"/>
              <a:t>accordée</a:t>
            </a:r>
            <a:r>
              <a:rPr lang="nl-BE" sz="1400" b="1" dirty="0"/>
              <a:t> </a:t>
            </a:r>
            <a:r>
              <a:rPr lang="nl-BE" sz="1400" b="1" dirty="0" err="1"/>
              <a:t>gracieusement</a:t>
            </a:r>
            <a:r>
              <a:rPr lang="nl-BE" sz="1400" b="1" dirty="0"/>
              <a:t> par </a:t>
            </a:r>
            <a:r>
              <a:rPr lang="nl-BE" sz="1400" b="1" dirty="0" err="1"/>
              <a:t>l’UE</a:t>
            </a:r>
            <a:endParaRPr lang="nl-BE" sz="1400" b="1" dirty="0"/>
          </a:p>
        </p:txBody>
      </p:sp>
      <p:pic>
        <p:nvPicPr>
          <p:cNvPr id="11" name="Image 1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5496" y="298632"/>
            <a:ext cx="2376264" cy="1364495"/>
          </a:xfrm>
          <a:prstGeom prst="rect">
            <a:avLst/>
          </a:prstGeom>
        </p:spPr>
      </p:pic>
      <p:sp>
        <p:nvSpPr>
          <p:cNvPr id="4" name="Rectangle 3"/>
          <p:cNvSpPr/>
          <p:nvPr/>
        </p:nvSpPr>
        <p:spPr>
          <a:xfrm>
            <a:off x="3131840" y="2060848"/>
            <a:ext cx="3096344" cy="4585871"/>
          </a:xfrm>
          <a:prstGeom prst="rect">
            <a:avLst/>
          </a:prstGeom>
        </p:spPr>
        <p:txBody>
          <a:bodyPr wrap="square">
            <a:spAutoFit/>
          </a:bodyPr>
          <a:lstStyle/>
          <a:p>
            <a:pPr marL="0" indent="0" algn="just">
              <a:buNone/>
            </a:pPr>
            <a:r>
              <a:rPr lang="nl-BE" b="1" u="sng" dirty="0">
                <a:solidFill>
                  <a:schemeClr val="accent6">
                    <a:lumMod val="60000"/>
                    <a:lumOff val="40000"/>
                  </a:schemeClr>
                </a:solidFill>
              </a:rPr>
              <a:t>EN COURS : </a:t>
            </a:r>
          </a:p>
          <a:p>
            <a:pPr marL="0" indent="0" algn="just">
              <a:buNone/>
            </a:pPr>
            <a:endParaRPr lang="nl-BE" sz="800" b="1" u="sng" dirty="0">
              <a:solidFill>
                <a:schemeClr val="accent6">
                  <a:lumMod val="60000"/>
                  <a:lumOff val="40000"/>
                </a:schemeClr>
              </a:solidFill>
            </a:endParaRPr>
          </a:p>
          <a:p>
            <a:pPr algn="just">
              <a:buFontTx/>
              <a:buChar char="-"/>
            </a:pPr>
            <a:r>
              <a:rPr lang="nl-BE" sz="1400" b="1" dirty="0" err="1">
                <a:latin typeface="+mj-lt"/>
              </a:rPr>
              <a:t>Discussions</a:t>
            </a:r>
            <a:r>
              <a:rPr lang="nl-BE" sz="1400" b="1" dirty="0">
                <a:latin typeface="+mj-lt"/>
              </a:rPr>
              <a:t> </a:t>
            </a:r>
            <a:r>
              <a:rPr lang="nl-BE" sz="1400" b="1" dirty="0" err="1">
                <a:latin typeface="+mj-lt"/>
              </a:rPr>
              <a:t>avec</a:t>
            </a:r>
            <a:r>
              <a:rPr lang="nl-BE" sz="1400" b="1" dirty="0">
                <a:latin typeface="+mj-lt"/>
              </a:rPr>
              <a:t> </a:t>
            </a:r>
            <a:r>
              <a:rPr lang="nl-BE" sz="1400" b="1" dirty="0" err="1">
                <a:latin typeface="+mj-lt"/>
              </a:rPr>
              <a:t>le</a:t>
            </a:r>
            <a:r>
              <a:rPr lang="nl-BE" sz="1400" b="1" dirty="0">
                <a:latin typeface="+mj-lt"/>
              </a:rPr>
              <a:t> NEO </a:t>
            </a:r>
            <a:r>
              <a:rPr lang="nl-BE" sz="1400" b="1" dirty="0" err="1">
                <a:latin typeface="+mj-lt"/>
              </a:rPr>
              <a:t>concernant</a:t>
            </a:r>
            <a:r>
              <a:rPr lang="nl-BE" sz="1400" b="1" dirty="0">
                <a:latin typeface="+mj-lt"/>
              </a:rPr>
              <a:t> </a:t>
            </a:r>
            <a:r>
              <a:rPr lang="nl-BE" sz="1400" b="1" dirty="0" err="1">
                <a:latin typeface="+mj-lt"/>
              </a:rPr>
              <a:t>l’accréditation</a:t>
            </a:r>
            <a:r>
              <a:rPr lang="nl-BE" sz="1400" b="1" dirty="0">
                <a:latin typeface="+mj-lt"/>
              </a:rPr>
              <a:t> du Master Hybride (UMI)</a:t>
            </a:r>
          </a:p>
          <a:p>
            <a:pPr algn="just">
              <a:buFontTx/>
              <a:buChar char="-"/>
            </a:pPr>
            <a:endParaRPr lang="nl-BE" sz="1400" b="1" dirty="0">
              <a:latin typeface="+mj-lt"/>
            </a:endParaRPr>
          </a:p>
          <a:p>
            <a:pPr algn="just">
              <a:buFontTx/>
              <a:buChar char="-"/>
            </a:pPr>
            <a:r>
              <a:rPr lang="nl-BE" sz="1400" b="1" dirty="0" err="1">
                <a:latin typeface="+mj-lt"/>
              </a:rPr>
              <a:t>Discussions</a:t>
            </a:r>
            <a:r>
              <a:rPr lang="nl-BE" sz="1400" b="1" dirty="0">
                <a:latin typeface="+mj-lt"/>
              </a:rPr>
              <a:t> </a:t>
            </a:r>
            <a:r>
              <a:rPr lang="nl-BE" sz="1400" b="1" dirty="0" err="1">
                <a:latin typeface="+mj-lt"/>
              </a:rPr>
              <a:t>avec</a:t>
            </a:r>
            <a:r>
              <a:rPr lang="nl-BE" sz="1400" b="1" dirty="0">
                <a:latin typeface="+mj-lt"/>
              </a:rPr>
              <a:t> </a:t>
            </a:r>
            <a:r>
              <a:rPr lang="nl-BE" sz="1400" b="1" dirty="0" err="1">
                <a:latin typeface="+mj-lt"/>
              </a:rPr>
              <a:t>le</a:t>
            </a:r>
            <a:r>
              <a:rPr lang="nl-BE" sz="1400" b="1" dirty="0">
                <a:latin typeface="+mj-lt"/>
              </a:rPr>
              <a:t> NEO </a:t>
            </a:r>
            <a:r>
              <a:rPr lang="nl-BE" sz="1400" b="1" dirty="0" err="1">
                <a:latin typeface="+mj-lt"/>
              </a:rPr>
              <a:t>concernant</a:t>
            </a:r>
            <a:r>
              <a:rPr lang="nl-BE" sz="1400" b="1" dirty="0">
                <a:latin typeface="+mj-lt"/>
              </a:rPr>
              <a:t> </a:t>
            </a:r>
            <a:r>
              <a:rPr lang="nl-BE" sz="1400" b="1" dirty="0" err="1">
                <a:latin typeface="+mj-lt"/>
              </a:rPr>
              <a:t>l’exemption</a:t>
            </a:r>
            <a:r>
              <a:rPr lang="nl-BE" sz="1400" b="1" dirty="0">
                <a:latin typeface="+mj-lt"/>
              </a:rPr>
              <a:t> de la TVA en </a:t>
            </a:r>
            <a:r>
              <a:rPr lang="nl-BE" sz="1400" b="1" dirty="0" err="1">
                <a:latin typeface="+mj-lt"/>
              </a:rPr>
              <a:t>lien</a:t>
            </a:r>
            <a:r>
              <a:rPr lang="nl-BE" sz="1400" b="1" dirty="0">
                <a:latin typeface="+mj-lt"/>
              </a:rPr>
              <a:t> </a:t>
            </a:r>
            <a:r>
              <a:rPr lang="nl-BE" sz="1400" b="1" dirty="0" err="1">
                <a:latin typeface="+mj-lt"/>
              </a:rPr>
              <a:t>avec</a:t>
            </a:r>
            <a:r>
              <a:rPr lang="nl-BE" sz="1400" b="1" dirty="0">
                <a:latin typeface="+mj-lt"/>
              </a:rPr>
              <a:t> </a:t>
            </a:r>
            <a:r>
              <a:rPr lang="nl-BE" sz="1400" b="1" dirty="0" err="1">
                <a:latin typeface="+mj-lt"/>
              </a:rPr>
              <a:t>l’achat</a:t>
            </a:r>
            <a:r>
              <a:rPr lang="nl-BE" sz="1400" b="1" dirty="0">
                <a:latin typeface="+mj-lt"/>
              </a:rPr>
              <a:t> de </a:t>
            </a:r>
            <a:r>
              <a:rPr lang="nl-BE" sz="1400" b="1" dirty="0" err="1">
                <a:latin typeface="+mj-lt"/>
              </a:rPr>
              <a:t>l’équipement</a:t>
            </a:r>
            <a:r>
              <a:rPr lang="nl-BE" sz="1400" b="1" dirty="0">
                <a:latin typeface="+mj-lt"/>
              </a:rPr>
              <a:t> (UMI &amp; UCA)</a:t>
            </a:r>
          </a:p>
          <a:p>
            <a:pPr algn="just">
              <a:buFontTx/>
              <a:buChar char="-"/>
            </a:pPr>
            <a:endParaRPr lang="nl-BE" sz="1400" b="1" dirty="0">
              <a:latin typeface="+mj-lt"/>
            </a:endParaRPr>
          </a:p>
          <a:p>
            <a:pPr algn="just">
              <a:buFontTx/>
              <a:buChar char="-"/>
            </a:pPr>
            <a:r>
              <a:rPr lang="nl-BE" sz="1400" b="1" dirty="0">
                <a:latin typeface="+mj-lt"/>
              </a:rPr>
              <a:t>Questionnaire </a:t>
            </a:r>
            <a:r>
              <a:rPr lang="nl-BE" sz="1400" b="1" dirty="0" err="1">
                <a:latin typeface="+mj-lt"/>
              </a:rPr>
              <a:t>sur</a:t>
            </a:r>
            <a:r>
              <a:rPr lang="nl-BE" sz="1400" b="1" dirty="0">
                <a:latin typeface="+mj-lt"/>
              </a:rPr>
              <a:t> les </a:t>
            </a:r>
            <a:r>
              <a:rPr lang="nl-BE" sz="1400" b="1" dirty="0" err="1">
                <a:latin typeface="+mj-lt"/>
              </a:rPr>
              <a:t>formations</a:t>
            </a:r>
            <a:r>
              <a:rPr lang="nl-BE" sz="1400" b="1" dirty="0">
                <a:latin typeface="+mj-lt"/>
              </a:rPr>
              <a:t> </a:t>
            </a:r>
            <a:r>
              <a:rPr lang="nl-BE" sz="1400" b="1" dirty="0" err="1">
                <a:latin typeface="+mj-lt"/>
              </a:rPr>
              <a:t>existantes</a:t>
            </a:r>
            <a:r>
              <a:rPr lang="nl-BE" sz="1400" b="1" dirty="0">
                <a:latin typeface="+mj-lt"/>
              </a:rPr>
              <a:t> (UU </a:t>
            </a:r>
            <a:r>
              <a:rPr lang="nl-BE" sz="1400" b="1" dirty="0" err="1">
                <a:latin typeface="+mj-lt"/>
              </a:rPr>
              <a:t>avec</a:t>
            </a:r>
            <a:r>
              <a:rPr lang="nl-BE" sz="1400" b="1" dirty="0">
                <a:latin typeface="+mj-lt"/>
              </a:rPr>
              <a:t> </a:t>
            </a:r>
            <a:r>
              <a:rPr lang="nl-BE" sz="1400" b="1" dirty="0" err="1">
                <a:latin typeface="+mj-lt"/>
              </a:rPr>
              <a:t>commentaires</a:t>
            </a:r>
            <a:r>
              <a:rPr lang="nl-BE" sz="1400" b="1" dirty="0">
                <a:latin typeface="+mj-lt"/>
              </a:rPr>
              <a:t> </a:t>
            </a:r>
            <a:r>
              <a:rPr lang="nl-BE" sz="1400" b="1" dirty="0" err="1">
                <a:latin typeface="+mj-lt"/>
              </a:rPr>
              <a:t>reçus</a:t>
            </a:r>
            <a:r>
              <a:rPr lang="nl-BE" sz="1400" b="1" dirty="0">
                <a:latin typeface="+mj-lt"/>
              </a:rPr>
              <a:t> de </a:t>
            </a:r>
            <a:r>
              <a:rPr lang="nl-BE" sz="1400" b="1" dirty="0" err="1">
                <a:latin typeface="+mj-lt"/>
              </a:rPr>
              <a:t>l’UAl</a:t>
            </a:r>
            <a:r>
              <a:rPr lang="nl-BE" sz="1400" b="1" dirty="0">
                <a:latin typeface="+mj-lt"/>
              </a:rPr>
              <a:t> en premier)</a:t>
            </a:r>
          </a:p>
          <a:p>
            <a:pPr algn="just">
              <a:buFontTx/>
              <a:buChar char="-"/>
            </a:pPr>
            <a:endParaRPr lang="nl-BE" sz="1400" b="1" dirty="0">
              <a:latin typeface="+mj-lt"/>
            </a:endParaRPr>
          </a:p>
          <a:p>
            <a:pPr algn="just">
              <a:buFontTx/>
              <a:buChar char="-"/>
            </a:pPr>
            <a:r>
              <a:rPr lang="nl-BE" sz="1400" b="1" dirty="0" err="1">
                <a:latin typeface="+mj-lt"/>
              </a:rPr>
              <a:t>Discussions</a:t>
            </a:r>
            <a:r>
              <a:rPr lang="nl-BE" sz="1400" b="1" dirty="0">
                <a:latin typeface="+mj-lt"/>
              </a:rPr>
              <a:t> </a:t>
            </a:r>
            <a:r>
              <a:rPr lang="nl-BE" sz="1400" b="1" dirty="0" err="1">
                <a:latin typeface="+mj-lt"/>
              </a:rPr>
              <a:t>entre</a:t>
            </a:r>
            <a:r>
              <a:rPr lang="nl-BE" sz="1400" b="1" dirty="0">
                <a:latin typeface="+mj-lt"/>
              </a:rPr>
              <a:t> UMI et les </a:t>
            </a:r>
            <a:r>
              <a:rPr lang="nl-BE" sz="1400" b="1" dirty="0" err="1">
                <a:latin typeface="+mj-lt"/>
              </a:rPr>
              <a:t>partenaires</a:t>
            </a:r>
            <a:r>
              <a:rPr lang="nl-BE" sz="1400" b="1" dirty="0">
                <a:latin typeface="+mj-lt"/>
              </a:rPr>
              <a:t> du </a:t>
            </a:r>
            <a:r>
              <a:rPr lang="nl-BE" sz="1400" b="1" dirty="0" err="1">
                <a:latin typeface="+mj-lt"/>
              </a:rPr>
              <a:t>sud</a:t>
            </a:r>
            <a:r>
              <a:rPr lang="nl-BE" sz="1400" b="1" dirty="0">
                <a:latin typeface="+mj-lt"/>
              </a:rPr>
              <a:t> pour les </a:t>
            </a:r>
            <a:r>
              <a:rPr lang="nl-BE" sz="1400" b="1" dirty="0" err="1">
                <a:latin typeface="+mj-lt"/>
              </a:rPr>
              <a:t>modalités</a:t>
            </a:r>
            <a:r>
              <a:rPr lang="nl-BE" sz="1400" b="1" dirty="0">
                <a:latin typeface="+mj-lt"/>
              </a:rPr>
              <a:t> de </a:t>
            </a:r>
            <a:r>
              <a:rPr lang="nl-BE" sz="1400" b="1" dirty="0" err="1">
                <a:latin typeface="+mj-lt"/>
              </a:rPr>
              <a:t>gestion</a:t>
            </a:r>
            <a:r>
              <a:rPr lang="nl-BE" sz="1400" b="1" dirty="0">
                <a:latin typeface="+mj-lt"/>
              </a:rPr>
              <a:t>, de transfert de fond et </a:t>
            </a:r>
            <a:r>
              <a:rPr lang="nl-BE" sz="1400" b="1" dirty="0" err="1">
                <a:latin typeface="+mj-lt"/>
              </a:rPr>
              <a:t>d’achat</a:t>
            </a:r>
            <a:r>
              <a:rPr lang="nl-BE" sz="1400" b="1" dirty="0">
                <a:latin typeface="+mj-lt"/>
              </a:rPr>
              <a:t> </a:t>
            </a:r>
            <a:r>
              <a:rPr lang="nl-BE" sz="1400" b="1" dirty="0" err="1">
                <a:latin typeface="+mj-lt"/>
              </a:rPr>
              <a:t>d’équipement</a:t>
            </a:r>
            <a:r>
              <a:rPr lang="nl-BE" sz="1400" b="1" dirty="0">
                <a:latin typeface="+mj-lt"/>
              </a:rPr>
              <a:t> (</a:t>
            </a:r>
            <a:r>
              <a:rPr lang="nl-BE" sz="1400" b="1" dirty="0" err="1">
                <a:latin typeface="+mj-lt"/>
              </a:rPr>
              <a:t>discussions</a:t>
            </a:r>
            <a:r>
              <a:rPr lang="nl-BE" sz="1400" b="1" dirty="0">
                <a:latin typeface="+mj-lt"/>
              </a:rPr>
              <a:t> </a:t>
            </a:r>
            <a:r>
              <a:rPr lang="nl-BE" sz="1400" b="1" dirty="0" err="1">
                <a:latin typeface="+mj-lt"/>
              </a:rPr>
              <a:t>avancées</a:t>
            </a:r>
            <a:r>
              <a:rPr lang="nl-BE" sz="1400" b="1" dirty="0">
                <a:latin typeface="+mj-lt"/>
              </a:rPr>
              <a:t> </a:t>
            </a:r>
            <a:r>
              <a:rPr lang="nl-BE" sz="1400" b="1" dirty="0" err="1">
                <a:latin typeface="+mj-lt"/>
              </a:rPr>
              <a:t>avec</a:t>
            </a:r>
            <a:r>
              <a:rPr lang="nl-BE" sz="1400" b="1" dirty="0">
                <a:latin typeface="+mj-lt"/>
              </a:rPr>
              <a:t> </a:t>
            </a:r>
            <a:r>
              <a:rPr lang="nl-BE" sz="1400" b="1" dirty="0" err="1">
                <a:latin typeface="+mj-lt"/>
              </a:rPr>
              <a:t>l’UAn</a:t>
            </a:r>
            <a:r>
              <a:rPr lang="nl-BE" sz="1400" b="1" dirty="0">
                <a:latin typeface="+mj-lt"/>
              </a:rPr>
              <a:t>)</a:t>
            </a:r>
          </a:p>
          <a:p>
            <a:pPr algn="just">
              <a:buFontTx/>
              <a:buChar char="-"/>
            </a:pPr>
            <a:endParaRPr lang="nl-BE" sz="1400" b="1" dirty="0">
              <a:latin typeface="+mj-lt"/>
            </a:endParaRPr>
          </a:p>
          <a:p>
            <a:pPr algn="just">
              <a:buFontTx/>
              <a:buChar char="-"/>
            </a:pPr>
            <a:r>
              <a:rPr lang="nl-BE" sz="1400" b="1" dirty="0">
                <a:latin typeface="+mj-lt"/>
              </a:rPr>
              <a:t>Partnership agreement (UMI)</a:t>
            </a:r>
            <a:endParaRPr lang="nl-BE" u="sng" dirty="0">
              <a:solidFill>
                <a:srgbClr val="C00000"/>
              </a:solidFill>
              <a:latin typeface="+mj-lt"/>
            </a:endParaRPr>
          </a:p>
        </p:txBody>
      </p:sp>
      <p:sp>
        <p:nvSpPr>
          <p:cNvPr id="5" name="Rectangle 4"/>
          <p:cNvSpPr/>
          <p:nvPr/>
        </p:nvSpPr>
        <p:spPr>
          <a:xfrm>
            <a:off x="6408712" y="2057115"/>
            <a:ext cx="2699792" cy="5170646"/>
          </a:xfrm>
          <a:prstGeom prst="rect">
            <a:avLst/>
          </a:prstGeom>
        </p:spPr>
        <p:txBody>
          <a:bodyPr wrap="square">
            <a:spAutoFit/>
          </a:bodyPr>
          <a:lstStyle/>
          <a:p>
            <a:pPr marL="285750" indent="-285750" algn="just">
              <a:buFontTx/>
              <a:buChar char="-"/>
            </a:pPr>
            <a:r>
              <a:rPr lang="nl-BE" b="1" u="sng" dirty="0">
                <a:solidFill>
                  <a:srgbClr val="C00000"/>
                </a:solidFill>
              </a:rPr>
              <a:t>A FAIRE :</a:t>
            </a:r>
          </a:p>
          <a:p>
            <a:pPr marL="285750" indent="-285750" algn="just">
              <a:buFontTx/>
              <a:buChar char="-"/>
            </a:pPr>
            <a:endParaRPr lang="nl-BE" b="1" u="sng" dirty="0">
              <a:solidFill>
                <a:srgbClr val="C00000"/>
              </a:solidFill>
            </a:endParaRPr>
          </a:p>
          <a:p>
            <a:pPr marL="285750" indent="-285750" algn="just">
              <a:buFontTx/>
              <a:buChar char="-"/>
            </a:pPr>
            <a:r>
              <a:rPr lang="nl-BE" sz="1400" b="1" dirty="0" err="1">
                <a:latin typeface="+mj-lt"/>
              </a:rPr>
              <a:t>Signature</a:t>
            </a:r>
            <a:r>
              <a:rPr lang="nl-BE" sz="1400" b="1" dirty="0">
                <a:latin typeface="+mj-lt"/>
              </a:rPr>
              <a:t> de </a:t>
            </a:r>
            <a:r>
              <a:rPr lang="nl-BE" sz="1400" b="1" dirty="0" err="1">
                <a:latin typeface="+mj-lt"/>
              </a:rPr>
              <a:t>l’agreement</a:t>
            </a:r>
            <a:r>
              <a:rPr lang="nl-BE" sz="1400" b="1" dirty="0">
                <a:latin typeface="+mj-lt"/>
              </a:rPr>
              <a:t> et </a:t>
            </a:r>
            <a:r>
              <a:rPr lang="nl-BE" sz="1400" b="1" dirty="0" err="1">
                <a:latin typeface="+mj-lt"/>
              </a:rPr>
              <a:t>envoi</a:t>
            </a:r>
            <a:r>
              <a:rPr lang="nl-BE" sz="1400" b="1" dirty="0">
                <a:latin typeface="+mj-lt"/>
              </a:rPr>
              <a:t> de la </a:t>
            </a:r>
            <a:r>
              <a:rPr lang="nl-BE" sz="1400" b="1" dirty="0" err="1">
                <a:latin typeface="+mj-lt"/>
              </a:rPr>
              <a:t>demande</a:t>
            </a:r>
            <a:r>
              <a:rPr lang="nl-BE" sz="1400" b="1" dirty="0">
                <a:latin typeface="+mj-lt"/>
              </a:rPr>
              <a:t> de transfert </a:t>
            </a:r>
          </a:p>
          <a:p>
            <a:pPr marL="285750" indent="-285750" algn="just">
              <a:buFontTx/>
              <a:buChar char="-"/>
            </a:pPr>
            <a:endParaRPr lang="nl-BE" sz="1400" b="1" dirty="0">
              <a:latin typeface="+mj-lt"/>
            </a:endParaRPr>
          </a:p>
          <a:p>
            <a:pPr marL="285750" indent="-285750" algn="just">
              <a:buFontTx/>
              <a:buChar char="-"/>
            </a:pPr>
            <a:r>
              <a:rPr lang="nl-BE" sz="1400" b="1" dirty="0">
                <a:latin typeface="+mj-lt"/>
              </a:rPr>
              <a:t>Questionnaire </a:t>
            </a:r>
            <a:r>
              <a:rPr lang="nl-BE" sz="1400" b="1" dirty="0" err="1">
                <a:latin typeface="+mj-lt"/>
              </a:rPr>
              <a:t>sur</a:t>
            </a:r>
            <a:r>
              <a:rPr lang="nl-BE" sz="1400" b="1" dirty="0">
                <a:latin typeface="+mj-lt"/>
              </a:rPr>
              <a:t> les </a:t>
            </a:r>
            <a:r>
              <a:rPr lang="nl-BE" sz="1400" b="1" dirty="0" err="1">
                <a:latin typeface="+mj-lt"/>
              </a:rPr>
              <a:t>formations</a:t>
            </a:r>
            <a:r>
              <a:rPr lang="nl-BE" sz="1400" b="1" dirty="0">
                <a:latin typeface="+mj-lt"/>
              </a:rPr>
              <a:t> </a:t>
            </a:r>
            <a:r>
              <a:rPr lang="nl-BE" sz="1400" b="1" dirty="0" err="1">
                <a:latin typeface="+mj-lt"/>
              </a:rPr>
              <a:t>disponibles</a:t>
            </a:r>
            <a:r>
              <a:rPr lang="nl-BE" sz="1400" b="1" dirty="0">
                <a:latin typeface="+mj-lt"/>
              </a:rPr>
              <a:t> et </a:t>
            </a:r>
            <a:r>
              <a:rPr lang="nl-BE" sz="1400" b="1" dirty="0" err="1">
                <a:latin typeface="+mj-lt"/>
              </a:rPr>
              <a:t>le</a:t>
            </a:r>
            <a:r>
              <a:rPr lang="nl-BE" sz="1400" b="1" dirty="0">
                <a:latin typeface="+mj-lt"/>
              </a:rPr>
              <a:t> </a:t>
            </a:r>
            <a:r>
              <a:rPr lang="nl-BE" sz="1400" b="1" dirty="0" err="1">
                <a:latin typeface="+mj-lt"/>
              </a:rPr>
              <a:t>recensement</a:t>
            </a:r>
            <a:r>
              <a:rPr lang="nl-BE" sz="1400" b="1" dirty="0">
                <a:latin typeface="+mj-lt"/>
              </a:rPr>
              <a:t> des </a:t>
            </a:r>
            <a:r>
              <a:rPr lang="nl-BE" sz="1400" b="1" dirty="0" err="1">
                <a:latin typeface="+mj-lt"/>
              </a:rPr>
              <a:t>besoins</a:t>
            </a:r>
            <a:r>
              <a:rPr lang="nl-BE" sz="1400" b="1" dirty="0">
                <a:latin typeface="+mj-lt"/>
              </a:rPr>
              <a:t>  (UU)</a:t>
            </a:r>
          </a:p>
          <a:p>
            <a:pPr marL="285750" indent="-285750" algn="just">
              <a:buFontTx/>
              <a:buChar char="-"/>
            </a:pPr>
            <a:endParaRPr lang="nl-BE" sz="1400" b="1" dirty="0">
              <a:latin typeface="+mj-lt"/>
            </a:endParaRPr>
          </a:p>
          <a:p>
            <a:pPr marL="285750" indent="-285750" algn="just">
              <a:buFontTx/>
              <a:buChar char="-"/>
            </a:pPr>
            <a:r>
              <a:rPr lang="nl-BE" sz="1400" b="1" dirty="0" err="1">
                <a:latin typeface="+mj-lt"/>
              </a:rPr>
              <a:t>Liste</a:t>
            </a:r>
            <a:r>
              <a:rPr lang="nl-BE" sz="1400" b="1" dirty="0">
                <a:latin typeface="+mj-lt"/>
              </a:rPr>
              <a:t> des </a:t>
            </a:r>
            <a:r>
              <a:rPr lang="nl-BE" sz="1400" b="1" dirty="0" err="1">
                <a:latin typeface="+mj-lt"/>
              </a:rPr>
              <a:t>équipements</a:t>
            </a:r>
            <a:r>
              <a:rPr lang="nl-BE" sz="1400" b="1" dirty="0">
                <a:latin typeface="+mj-lt"/>
              </a:rPr>
              <a:t> (20 </a:t>
            </a:r>
            <a:r>
              <a:rPr lang="nl-BE" sz="1400" b="1" dirty="0" err="1">
                <a:latin typeface="+mj-lt"/>
              </a:rPr>
              <a:t>juillet</a:t>
            </a:r>
            <a:r>
              <a:rPr lang="nl-BE" sz="1400" b="1" dirty="0">
                <a:latin typeface="+mj-lt"/>
              </a:rPr>
              <a:t>)</a:t>
            </a:r>
          </a:p>
          <a:p>
            <a:pPr marL="285750" indent="-285750" algn="just">
              <a:buFontTx/>
              <a:buChar char="-"/>
            </a:pPr>
            <a:endParaRPr lang="nl-BE" sz="1400" b="1" dirty="0">
              <a:latin typeface="+mj-lt"/>
            </a:endParaRPr>
          </a:p>
          <a:p>
            <a:pPr marL="285750" indent="-285750" algn="just">
              <a:buFontTx/>
              <a:buChar char="-"/>
            </a:pPr>
            <a:r>
              <a:rPr lang="nl-BE" sz="1400" b="1" dirty="0">
                <a:latin typeface="+mj-lt"/>
              </a:rPr>
              <a:t>Site web (</a:t>
            </a:r>
            <a:r>
              <a:rPr lang="nl-BE" sz="1400" b="1">
                <a:latin typeface="+mj-lt"/>
              </a:rPr>
              <a:t>Eurotraining) (Date ?)</a:t>
            </a:r>
            <a:endParaRPr lang="nl-BE" sz="1400" b="1" dirty="0">
              <a:latin typeface="+mj-lt"/>
            </a:endParaRPr>
          </a:p>
          <a:p>
            <a:pPr marL="285750" indent="-285750" algn="just">
              <a:buFontTx/>
              <a:buChar char="-"/>
            </a:pPr>
            <a:endParaRPr lang="nl-BE" sz="1400" b="1" dirty="0">
              <a:latin typeface="+mj-lt"/>
            </a:endParaRPr>
          </a:p>
          <a:p>
            <a:pPr marL="285750" indent="-285750" algn="just">
              <a:buFontTx/>
              <a:buChar char="-"/>
            </a:pPr>
            <a:r>
              <a:rPr lang="nl-BE" sz="1400" b="1" dirty="0" err="1">
                <a:latin typeface="+mj-lt"/>
              </a:rPr>
              <a:t>Activités</a:t>
            </a:r>
            <a:r>
              <a:rPr lang="nl-BE" sz="1400" b="1" dirty="0">
                <a:latin typeface="+mj-lt"/>
              </a:rPr>
              <a:t> de </a:t>
            </a:r>
            <a:r>
              <a:rPr lang="nl-BE" sz="1400" b="1" dirty="0" err="1">
                <a:latin typeface="+mj-lt"/>
              </a:rPr>
              <a:t>renforcement</a:t>
            </a:r>
            <a:r>
              <a:rPr lang="nl-BE" sz="1400" b="1" dirty="0">
                <a:latin typeface="+mj-lt"/>
              </a:rPr>
              <a:t> des </a:t>
            </a:r>
            <a:r>
              <a:rPr lang="nl-BE" sz="1400" b="1" dirty="0" err="1">
                <a:latin typeface="+mj-lt"/>
              </a:rPr>
              <a:t>capacités</a:t>
            </a:r>
            <a:r>
              <a:rPr lang="nl-BE" sz="1400" b="1" dirty="0">
                <a:latin typeface="+mj-lt"/>
              </a:rPr>
              <a:t> et </a:t>
            </a:r>
            <a:r>
              <a:rPr lang="nl-BE" sz="1400" b="1" dirty="0" err="1">
                <a:latin typeface="+mj-lt"/>
              </a:rPr>
              <a:t>programme</a:t>
            </a:r>
            <a:r>
              <a:rPr lang="nl-BE" sz="1400" b="1" dirty="0">
                <a:latin typeface="+mj-lt"/>
              </a:rPr>
              <a:t> de la </a:t>
            </a:r>
            <a:r>
              <a:rPr lang="nl-BE" sz="1400" b="1" dirty="0" err="1">
                <a:latin typeface="+mj-lt"/>
              </a:rPr>
              <a:t>prochaine</a:t>
            </a:r>
            <a:r>
              <a:rPr lang="nl-BE" sz="1400" b="1" dirty="0">
                <a:latin typeface="+mj-lt"/>
              </a:rPr>
              <a:t> </a:t>
            </a:r>
            <a:r>
              <a:rPr lang="nl-BE" sz="1400" b="1" dirty="0" err="1">
                <a:latin typeface="+mj-lt"/>
              </a:rPr>
              <a:t>study</a:t>
            </a:r>
            <a:r>
              <a:rPr lang="nl-BE" sz="1400" b="1" dirty="0">
                <a:latin typeface="+mj-lt"/>
              </a:rPr>
              <a:t> </a:t>
            </a:r>
            <a:r>
              <a:rPr lang="nl-BE" sz="1400" b="1" dirty="0" err="1">
                <a:latin typeface="+mj-lt"/>
              </a:rPr>
              <a:t>visit</a:t>
            </a:r>
            <a:r>
              <a:rPr lang="nl-BE" sz="1400" b="1" dirty="0">
                <a:latin typeface="+mj-lt"/>
              </a:rPr>
              <a:t> (</a:t>
            </a:r>
            <a:r>
              <a:rPr lang="nl-BE" sz="1400" b="1" dirty="0" err="1">
                <a:latin typeface="+mj-lt"/>
              </a:rPr>
              <a:t>UAl</a:t>
            </a:r>
            <a:r>
              <a:rPr lang="nl-BE" sz="1400" b="1" dirty="0">
                <a:latin typeface="+mj-lt"/>
              </a:rPr>
              <a:t>)</a:t>
            </a:r>
          </a:p>
          <a:p>
            <a:pPr marL="285750" indent="-285750" algn="just">
              <a:buFontTx/>
              <a:buChar char="-"/>
            </a:pPr>
            <a:endParaRPr lang="nl-BE" sz="1400" b="1" dirty="0"/>
          </a:p>
          <a:p>
            <a:pPr marL="285750" indent="-285750" algn="just">
              <a:buFontTx/>
              <a:buChar char="-"/>
            </a:pPr>
            <a:endParaRPr lang="nl-BE" sz="1400" b="1" dirty="0"/>
          </a:p>
        </p:txBody>
      </p:sp>
    </p:spTree>
    <p:extLst>
      <p:ext uri="{BB962C8B-B14F-4D97-AF65-F5344CB8AC3E}">
        <p14:creationId xmlns:p14="http://schemas.microsoft.com/office/powerpoint/2010/main" val="59361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792936"/>
            <a:ext cx="8892480" cy="4588392"/>
          </a:xfrm>
        </p:spPr>
        <p:txBody>
          <a:bodyPr>
            <a:normAutofit fontScale="92500" lnSpcReduction="10000"/>
          </a:bodyPr>
          <a:lstStyle/>
          <a:p>
            <a:endParaRPr lang="fr-FR" sz="2400" b="1" dirty="0"/>
          </a:p>
          <a:p>
            <a:r>
              <a:rPr lang="fr-FR" sz="2400" b="1" dirty="0"/>
              <a:t>PHASE 1 : PREPARATION</a:t>
            </a:r>
            <a:r>
              <a:rPr lang="fr-FR" sz="2400" dirty="0"/>
              <a:t> </a:t>
            </a:r>
            <a:r>
              <a:rPr lang="fr-FR" sz="2400" b="1" dirty="0"/>
              <a:t>WP1 			Leader : UU</a:t>
            </a:r>
          </a:p>
          <a:p>
            <a:pPr marL="0" indent="0">
              <a:buNone/>
            </a:pPr>
            <a:r>
              <a:rPr lang="fr-FR" sz="2400" dirty="0"/>
              <a:t>  </a:t>
            </a:r>
          </a:p>
          <a:p>
            <a:r>
              <a:rPr lang="fr-FR" sz="2400" dirty="0"/>
              <a:t>1.1 Report on </a:t>
            </a:r>
            <a:r>
              <a:rPr lang="fr-FR" sz="2400" dirty="0" err="1"/>
              <a:t>related</a:t>
            </a:r>
            <a:r>
              <a:rPr lang="fr-FR" sz="2400" dirty="0"/>
              <a:t> curricula in Europe : 	     </a:t>
            </a:r>
            <a:r>
              <a:rPr lang="fr-FR" sz="2400" b="1" dirty="0"/>
              <a:t>UU </a:t>
            </a:r>
          </a:p>
          <a:p>
            <a:r>
              <a:rPr lang="fr-FR" sz="2400" dirty="0"/>
              <a:t>1.2 Report on </a:t>
            </a:r>
            <a:r>
              <a:rPr lang="fr-FR" sz="2400" dirty="0" err="1"/>
              <a:t>related</a:t>
            </a:r>
            <a:r>
              <a:rPr lang="fr-FR" sz="2400" dirty="0"/>
              <a:t> curricula in all </a:t>
            </a:r>
            <a:r>
              <a:rPr lang="fr-FR" sz="2400" dirty="0" err="1"/>
              <a:t>partner</a:t>
            </a:r>
            <a:r>
              <a:rPr lang="fr-FR" sz="2400" dirty="0"/>
              <a:t> countries :      </a:t>
            </a:r>
            <a:r>
              <a:rPr lang="fr-FR" sz="2400" b="1" dirty="0"/>
              <a:t>UCAR</a:t>
            </a:r>
            <a:r>
              <a:rPr lang="fr-FR" sz="2400" dirty="0"/>
              <a:t> </a:t>
            </a:r>
          </a:p>
          <a:p>
            <a:r>
              <a:rPr lang="fr-FR" sz="2400" dirty="0"/>
              <a:t>1.3 Report on </a:t>
            </a:r>
            <a:r>
              <a:rPr lang="fr-FR" sz="2400" dirty="0" err="1"/>
              <a:t>related</a:t>
            </a:r>
            <a:r>
              <a:rPr lang="fr-FR" sz="2400" dirty="0"/>
              <a:t> </a:t>
            </a:r>
            <a:r>
              <a:rPr lang="fr-FR" sz="2400" dirty="0" err="1"/>
              <a:t>capacity</a:t>
            </a:r>
            <a:r>
              <a:rPr lang="fr-FR" sz="2400" dirty="0"/>
              <a:t> building courses in the </a:t>
            </a:r>
            <a:r>
              <a:rPr lang="fr-FR" sz="2400" dirty="0" err="1"/>
              <a:t>subject</a:t>
            </a:r>
            <a:r>
              <a:rPr lang="fr-FR" sz="2400" dirty="0"/>
              <a:t> area in all </a:t>
            </a:r>
            <a:r>
              <a:rPr lang="fr-FR" sz="2400" dirty="0" err="1"/>
              <a:t>partner</a:t>
            </a:r>
            <a:r>
              <a:rPr lang="fr-FR" sz="2400" dirty="0"/>
              <a:t> countries : 	</a:t>
            </a:r>
            <a:r>
              <a:rPr lang="fr-FR" sz="2400" b="1" dirty="0"/>
              <a:t>EU</a:t>
            </a:r>
            <a:r>
              <a:rPr lang="fr-FR" sz="2400" dirty="0"/>
              <a:t> </a:t>
            </a:r>
          </a:p>
          <a:p>
            <a:r>
              <a:rPr lang="fr-FR" sz="2400" dirty="0"/>
              <a:t>1.4 State-of-the-art report : 	</a:t>
            </a:r>
            <a:r>
              <a:rPr lang="fr-FR" sz="2400" b="1" dirty="0"/>
              <a:t>UMI &amp; UU </a:t>
            </a:r>
          </a:p>
          <a:p>
            <a:pPr marL="457200" lvl="1" indent="0">
              <a:buNone/>
            </a:pPr>
            <a:endParaRPr lang="fr-FR" sz="1800" dirty="0">
              <a:solidFill>
                <a:schemeClr val="tx1"/>
              </a:solidFill>
            </a:endParaRPr>
          </a:p>
          <a:p>
            <a:pPr marL="0" indent="0">
              <a:buNone/>
            </a:pPr>
            <a:r>
              <a:rPr lang="fr-FR" sz="2000" b="1" u="sng" dirty="0"/>
              <a:t>Période:</a:t>
            </a:r>
            <a:r>
              <a:rPr lang="fr-FR" sz="2000" dirty="0"/>
              <a:t> </a:t>
            </a:r>
            <a:r>
              <a:rPr lang="fr-FR" sz="1800" dirty="0"/>
              <a:t>15/1/2020 - </a:t>
            </a:r>
            <a:r>
              <a:rPr lang="fr-FR" sz="1800" b="1" dirty="0"/>
              <a:t>30/06/2020</a:t>
            </a:r>
          </a:p>
          <a:p>
            <a:pPr marL="0" indent="0">
              <a:buNone/>
            </a:pPr>
            <a:r>
              <a:rPr lang="fr-FR" sz="1800" b="1" u="sng" dirty="0">
                <a:solidFill>
                  <a:srgbClr val="811A20"/>
                </a:solidFill>
              </a:rPr>
              <a:t>Deadline modifiée </a:t>
            </a:r>
            <a:r>
              <a:rPr lang="fr-FR" sz="1800" b="1" dirty="0">
                <a:solidFill>
                  <a:srgbClr val="811A20"/>
                </a:solidFill>
              </a:rPr>
              <a:t>: 30/09/2020</a:t>
            </a:r>
          </a:p>
          <a:p>
            <a:pPr marL="0" indent="0">
              <a:buNone/>
            </a:pPr>
            <a:endParaRPr lang="fr-FR" sz="1800" dirty="0">
              <a:solidFill>
                <a:schemeClr val="tx1"/>
              </a:solidFill>
            </a:endParaRPr>
          </a:p>
        </p:txBody>
      </p:sp>
      <p:pic>
        <p:nvPicPr>
          <p:cNvPr id="5" name="Imag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206137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792936"/>
            <a:ext cx="8892480" cy="4588392"/>
          </a:xfrm>
        </p:spPr>
        <p:txBody>
          <a:bodyPr>
            <a:normAutofit fontScale="77500" lnSpcReduction="20000"/>
          </a:bodyPr>
          <a:lstStyle/>
          <a:p>
            <a:endParaRPr lang="fr-FR" sz="2400" b="1" dirty="0"/>
          </a:p>
          <a:p>
            <a:r>
              <a:rPr lang="fr-FR" sz="3100" b="1" dirty="0"/>
              <a:t>PHASE 2 : DEVELOPMENT WP2 	</a:t>
            </a:r>
            <a:r>
              <a:rPr lang="fr-FR" sz="2400" b="1" dirty="0"/>
              <a:t>		Leader : UA</a:t>
            </a:r>
            <a:r>
              <a:rPr lang="fr-FR" sz="2400" dirty="0"/>
              <a:t>  </a:t>
            </a:r>
          </a:p>
          <a:p>
            <a:endParaRPr lang="fr-FR" sz="2400" dirty="0"/>
          </a:p>
          <a:p>
            <a:r>
              <a:rPr lang="fr-FR" sz="2400" dirty="0"/>
              <a:t>2.1 </a:t>
            </a:r>
            <a:r>
              <a:rPr lang="fr-FR" sz="2400" dirty="0" err="1"/>
              <a:t>Outline</a:t>
            </a:r>
            <a:r>
              <a:rPr lang="fr-FR" sz="2400" dirty="0"/>
              <a:t> and </a:t>
            </a:r>
            <a:r>
              <a:rPr lang="fr-FR" sz="2400" dirty="0" err="1"/>
              <a:t>methodology</a:t>
            </a:r>
            <a:r>
              <a:rPr lang="fr-FR" sz="2400" dirty="0"/>
              <a:t> of the Syllabus for Master in all </a:t>
            </a:r>
            <a:r>
              <a:rPr lang="fr-FR" sz="2400" dirty="0" err="1"/>
              <a:t>partner</a:t>
            </a:r>
            <a:r>
              <a:rPr lang="fr-FR" sz="2400" dirty="0"/>
              <a:t> countries : </a:t>
            </a:r>
            <a:r>
              <a:rPr lang="fr-FR" sz="2400" b="1" dirty="0"/>
              <a:t>UA</a:t>
            </a:r>
            <a:r>
              <a:rPr lang="fr-FR" sz="2400" dirty="0"/>
              <a:t> </a:t>
            </a:r>
          </a:p>
          <a:p>
            <a:r>
              <a:rPr lang="fr-FR" sz="2400" dirty="0"/>
              <a:t>2.2 </a:t>
            </a:r>
            <a:r>
              <a:rPr lang="fr-FR" sz="2400" dirty="0" err="1"/>
              <a:t>Material</a:t>
            </a:r>
            <a:r>
              <a:rPr lang="fr-FR" sz="2400" dirty="0"/>
              <a:t> for </a:t>
            </a:r>
            <a:r>
              <a:rPr lang="fr-FR" sz="2400" dirty="0" err="1"/>
              <a:t>studying</a:t>
            </a:r>
            <a:r>
              <a:rPr lang="fr-FR" sz="2400" dirty="0"/>
              <a:t> Master in all </a:t>
            </a:r>
            <a:r>
              <a:rPr lang="fr-FR" sz="2400" dirty="0" err="1"/>
              <a:t>partner</a:t>
            </a:r>
            <a:r>
              <a:rPr lang="fr-FR" sz="2400" dirty="0"/>
              <a:t> countries : </a:t>
            </a:r>
            <a:r>
              <a:rPr lang="fr-FR" sz="2400" b="1" dirty="0"/>
              <a:t>UCA </a:t>
            </a:r>
          </a:p>
          <a:p>
            <a:r>
              <a:rPr lang="fr-FR" sz="2400" dirty="0"/>
              <a:t>2.3 </a:t>
            </a:r>
            <a:r>
              <a:rPr lang="fr-FR" sz="2400" dirty="0" err="1"/>
              <a:t>Capacity</a:t>
            </a:r>
            <a:r>
              <a:rPr lang="fr-FR" sz="2400" dirty="0"/>
              <a:t> building courses </a:t>
            </a:r>
            <a:r>
              <a:rPr lang="fr-FR" sz="2400" dirty="0" err="1"/>
              <a:t>material</a:t>
            </a:r>
            <a:r>
              <a:rPr lang="fr-FR" sz="2400" dirty="0"/>
              <a:t> : </a:t>
            </a:r>
            <a:r>
              <a:rPr lang="fr-FR" sz="2400" b="1" dirty="0"/>
              <a:t>LU </a:t>
            </a:r>
          </a:p>
          <a:p>
            <a:r>
              <a:rPr lang="fr-FR" sz="2400" dirty="0"/>
              <a:t>2.4 </a:t>
            </a:r>
            <a:r>
              <a:rPr lang="fr-FR" sz="2400" dirty="0" err="1"/>
              <a:t>Specifications</a:t>
            </a:r>
            <a:r>
              <a:rPr lang="fr-FR" sz="2400" dirty="0"/>
              <a:t> of the </a:t>
            </a:r>
            <a:r>
              <a:rPr lang="fr-FR" sz="2400" dirty="0" err="1"/>
              <a:t>Demos&amp;Rights</a:t>
            </a:r>
            <a:r>
              <a:rPr lang="fr-FR" sz="2400" dirty="0"/>
              <a:t> Learning </a:t>
            </a:r>
            <a:r>
              <a:rPr lang="fr-FR" sz="2400" dirty="0" err="1"/>
              <a:t>Environment</a:t>
            </a:r>
            <a:r>
              <a:rPr lang="fr-FR" sz="2400" dirty="0"/>
              <a:t> : </a:t>
            </a:r>
            <a:r>
              <a:rPr lang="fr-FR" sz="2400" b="1" dirty="0"/>
              <a:t>EU </a:t>
            </a:r>
          </a:p>
          <a:p>
            <a:r>
              <a:rPr lang="fr-FR" sz="2400" dirty="0"/>
              <a:t>2.5 Distance Learning </a:t>
            </a:r>
            <a:r>
              <a:rPr lang="fr-FR" sz="2400" dirty="0" err="1"/>
              <a:t>Material</a:t>
            </a:r>
            <a:r>
              <a:rPr lang="fr-FR" sz="2400" dirty="0"/>
              <a:t> : </a:t>
            </a:r>
            <a:r>
              <a:rPr lang="fr-FR" sz="2400" b="1" dirty="0"/>
              <a:t>LU </a:t>
            </a:r>
          </a:p>
          <a:p>
            <a:r>
              <a:rPr lang="fr-FR" sz="2400" dirty="0"/>
              <a:t>2.6 E-</a:t>
            </a:r>
            <a:r>
              <a:rPr lang="fr-FR" sz="2400" dirty="0" err="1"/>
              <a:t>tutor's</a:t>
            </a:r>
            <a:r>
              <a:rPr lang="fr-FR" sz="2400" dirty="0"/>
              <a:t> guide : </a:t>
            </a:r>
            <a:r>
              <a:rPr lang="fr-FR" sz="2400" b="1" dirty="0"/>
              <a:t>EU</a:t>
            </a:r>
            <a:r>
              <a:rPr lang="fr-FR" sz="2400" dirty="0"/>
              <a:t>  </a:t>
            </a:r>
          </a:p>
          <a:p>
            <a:r>
              <a:rPr lang="fr-FR" sz="2400" dirty="0"/>
              <a:t>2.7 </a:t>
            </a:r>
            <a:r>
              <a:rPr lang="fr-FR" sz="2400" dirty="0" err="1"/>
              <a:t>Specifications</a:t>
            </a:r>
            <a:r>
              <a:rPr lang="fr-FR" sz="2400" dirty="0"/>
              <a:t> for the </a:t>
            </a:r>
            <a:r>
              <a:rPr lang="fr-FR" sz="2400" dirty="0" err="1"/>
              <a:t>development</a:t>
            </a:r>
            <a:r>
              <a:rPr lang="fr-FR" sz="2400" dirty="0"/>
              <a:t> of </a:t>
            </a:r>
            <a:r>
              <a:rPr lang="fr-FR" sz="2400" dirty="0" err="1"/>
              <a:t>Research</a:t>
            </a:r>
            <a:r>
              <a:rPr lang="fr-FR" sz="2400" dirty="0"/>
              <a:t> </a:t>
            </a:r>
            <a:r>
              <a:rPr lang="fr-FR" sz="2400" dirty="0" err="1"/>
              <a:t>Units</a:t>
            </a:r>
            <a:r>
              <a:rPr lang="fr-FR" sz="2400" dirty="0"/>
              <a:t> : </a:t>
            </a:r>
            <a:r>
              <a:rPr lang="fr-FR" sz="2400" b="1" dirty="0"/>
              <a:t>UTM</a:t>
            </a:r>
            <a:endParaRPr lang="fr-FR" sz="1800" b="1" dirty="0">
              <a:solidFill>
                <a:schemeClr val="tx1"/>
              </a:solidFill>
            </a:endParaRPr>
          </a:p>
          <a:p>
            <a:pPr marL="0" indent="0">
              <a:buNone/>
            </a:pPr>
            <a:endParaRPr lang="fr-FR" sz="2000" b="1" u="sng" dirty="0"/>
          </a:p>
          <a:p>
            <a:pPr marL="0" indent="0">
              <a:buNone/>
            </a:pPr>
            <a:r>
              <a:rPr lang="fr-FR" sz="2000" b="1" u="sng" dirty="0"/>
              <a:t>Période:</a:t>
            </a:r>
            <a:r>
              <a:rPr lang="fr-FR" sz="2000" dirty="0"/>
              <a:t> </a:t>
            </a:r>
            <a:r>
              <a:rPr lang="fr-FR" sz="1800" dirty="0"/>
              <a:t>1/7/2020 - </a:t>
            </a:r>
            <a:r>
              <a:rPr lang="fr-FR" sz="1800" b="1" dirty="0"/>
              <a:t>31/12/2021</a:t>
            </a:r>
          </a:p>
          <a:p>
            <a:pPr marL="0" indent="0">
              <a:buNone/>
            </a:pPr>
            <a:endParaRPr lang="fr-FR" sz="1800" dirty="0">
              <a:solidFill>
                <a:schemeClr val="tx1"/>
              </a:solidFill>
            </a:endParaRPr>
          </a:p>
        </p:txBody>
      </p:sp>
      <p:pic>
        <p:nvPicPr>
          <p:cNvPr id="5" name="Imag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23662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988840"/>
            <a:ext cx="8892480" cy="4869160"/>
          </a:xfrm>
        </p:spPr>
        <p:txBody>
          <a:bodyPr>
            <a:normAutofit fontScale="92500" lnSpcReduction="10000"/>
          </a:bodyPr>
          <a:lstStyle/>
          <a:p>
            <a:r>
              <a:rPr lang="fr-FR" sz="2600" b="1" dirty="0"/>
              <a:t>PHASE 2 : DEVELOPMENT   WP3 </a:t>
            </a:r>
            <a:r>
              <a:rPr lang="fr-FR" sz="2400" b="1" dirty="0"/>
              <a:t>			 Leader : UU </a:t>
            </a:r>
            <a:endParaRPr lang="fr-FR" sz="2400" dirty="0"/>
          </a:p>
          <a:p>
            <a:endParaRPr lang="fr-FR" sz="2400" dirty="0"/>
          </a:p>
          <a:p>
            <a:r>
              <a:rPr lang="fr-FR" sz="2400" dirty="0"/>
              <a:t>3.1 </a:t>
            </a:r>
            <a:r>
              <a:rPr lang="fr-FR" sz="2400" dirty="0" err="1"/>
              <a:t>Delivery</a:t>
            </a:r>
            <a:r>
              <a:rPr lang="fr-FR" sz="2400" dirty="0"/>
              <a:t> of </a:t>
            </a:r>
            <a:r>
              <a:rPr lang="fr-FR" sz="2400" dirty="0" err="1"/>
              <a:t>Demos&amp;Rights</a:t>
            </a:r>
            <a:r>
              <a:rPr lang="fr-FR" sz="2400" dirty="0"/>
              <a:t> Learning </a:t>
            </a:r>
            <a:r>
              <a:rPr lang="fr-FR" sz="2400" dirty="0" err="1"/>
              <a:t>Environment</a:t>
            </a:r>
            <a:r>
              <a:rPr lang="fr-FR" sz="2400" dirty="0"/>
              <a:t> : </a:t>
            </a:r>
            <a:r>
              <a:rPr lang="fr-FR" sz="2400" b="1" dirty="0"/>
              <a:t>EU</a:t>
            </a:r>
            <a:r>
              <a:rPr lang="fr-FR" sz="2400" dirty="0"/>
              <a:t> </a:t>
            </a:r>
          </a:p>
          <a:p>
            <a:r>
              <a:rPr lang="fr-FR" sz="2400" dirty="0"/>
              <a:t>3.2 Report on Networking Actions : </a:t>
            </a:r>
            <a:r>
              <a:rPr lang="fr-FR" sz="2400" b="1" dirty="0"/>
              <a:t>UMI </a:t>
            </a:r>
          </a:p>
          <a:p>
            <a:r>
              <a:rPr lang="fr-FR" sz="2400" dirty="0"/>
              <a:t>3.3 </a:t>
            </a:r>
            <a:r>
              <a:rPr lang="fr-FR" sz="2400" dirty="0" err="1"/>
              <a:t>Study</a:t>
            </a:r>
            <a:r>
              <a:rPr lang="fr-FR" sz="2400" dirty="0"/>
              <a:t> </a:t>
            </a:r>
            <a:r>
              <a:rPr lang="fr-FR" sz="2400" dirty="0" err="1"/>
              <a:t>visits</a:t>
            </a:r>
            <a:r>
              <a:rPr lang="fr-FR" sz="2400" dirty="0"/>
              <a:t> and online trainings : </a:t>
            </a:r>
            <a:r>
              <a:rPr lang="fr-FR" sz="2400" b="1" dirty="0"/>
              <a:t>UU</a:t>
            </a:r>
            <a:r>
              <a:rPr lang="fr-FR" sz="2400" dirty="0"/>
              <a:t> </a:t>
            </a:r>
          </a:p>
          <a:p>
            <a:r>
              <a:rPr lang="fr-FR" sz="2400" dirty="0"/>
              <a:t>3.4 Reports on collaboration of civil-society </a:t>
            </a:r>
            <a:r>
              <a:rPr lang="fr-FR" sz="2400" dirty="0" err="1"/>
              <a:t>organizations</a:t>
            </a:r>
            <a:r>
              <a:rPr lang="fr-FR" sz="2400" dirty="0"/>
              <a:t> </a:t>
            </a:r>
            <a:r>
              <a:rPr lang="fr-FR" sz="2400" dirty="0" err="1"/>
              <a:t>with</a:t>
            </a:r>
            <a:r>
              <a:rPr lang="fr-FR" sz="2400" dirty="0"/>
              <a:t> </a:t>
            </a:r>
            <a:r>
              <a:rPr lang="fr-FR" sz="2400" dirty="0" err="1"/>
              <a:t>Research</a:t>
            </a:r>
            <a:r>
              <a:rPr lang="fr-FR" sz="2400" dirty="0"/>
              <a:t> </a:t>
            </a:r>
            <a:r>
              <a:rPr lang="fr-FR" sz="2400" dirty="0" err="1"/>
              <a:t>Units</a:t>
            </a:r>
            <a:r>
              <a:rPr lang="fr-FR" sz="2400" dirty="0"/>
              <a:t> : </a:t>
            </a:r>
            <a:r>
              <a:rPr lang="fr-FR" sz="2400" b="1" dirty="0"/>
              <a:t>UTM</a:t>
            </a:r>
            <a:r>
              <a:rPr lang="fr-FR" sz="2400" dirty="0"/>
              <a:t> </a:t>
            </a:r>
          </a:p>
          <a:p>
            <a:r>
              <a:rPr lang="fr-FR" sz="2400" dirty="0"/>
              <a:t>3.5 Feedback and </a:t>
            </a:r>
            <a:r>
              <a:rPr lang="fr-FR" sz="2400" dirty="0" err="1"/>
              <a:t>evaluation</a:t>
            </a:r>
            <a:r>
              <a:rPr lang="fr-FR" sz="2400" dirty="0"/>
              <a:t> </a:t>
            </a:r>
            <a:r>
              <a:rPr lang="fr-FR" sz="2400" dirty="0" err="1"/>
              <a:t>from</a:t>
            </a:r>
            <a:r>
              <a:rPr lang="fr-FR" sz="2400" dirty="0"/>
              <a:t> the first </a:t>
            </a:r>
            <a:r>
              <a:rPr lang="fr-FR" sz="2400" dirty="0" err="1"/>
              <a:t>run</a:t>
            </a:r>
            <a:r>
              <a:rPr lang="fr-FR" sz="2400" dirty="0"/>
              <a:t> of Master : </a:t>
            </a:r>
            <a:r>
              <a:rPr lang="fr-FR" sz="2400" b="1" dirty="0"/>
              <a:t>UMI </a:t>
            </a:r>
          </a:p>
          <a:p>
            <a:r>
              <a:rPr lang="fr-FR" sz="2400" dirty="0"/>
              <a:t>3.6 </a:t>
            </a:r>
            <a:r>
              <a:rPr lang="fr-FR" sz="2400" dirty="0" err="1"/>
              <a:t>Academic</a:t>
            </a:r>
            <a:r>
              <a:rPr lang="fr-FR" sz="2400" dirty="0"/>
              <a:t> </a:t>
            </a:r>
            <a:r>
              <a:rPr lang="fr-FR" sz="2400" dirty="0" err="1"/>
              <a:t>conference</a:t>
            </a:r>
            <a:r>
              <a:rPr lang="fr-FR" sz="2400" dirty="0"/>
              <a:t> : </a:t>
            </a:r>
            <a:r>
              <a:rPr lang="fr-FR" sz="2400" b="1" dirty="0"/>
              <a:t>UCAR</a:t>
            </a:r>
            <a:r>
              <a:rPr lang="fr-FR" sz="2400" dirty="0"/>
              <a:t> </a:t>
            </a:r>
          </a:p>
          <a:p>
            <a:endParaRPr lang="fr-FR" sz="2400" dirty="0">
              <a:solidFill>
                <a:schemeClr val="tx1"/>
              </a:solidFill>
            </a:endParaRPr>
          </a:p>
          <a:p>
            <a:r>
              <a:rPr lang="fr-FR" sz="2000" b="1" u="sng" dirty="0"/>
              <a:t>Période:</a:t>
            </a:r>
            <a:r>
              <a:rPr lang="fr-FR" sz="2000" dirty="0"/>
              <a:t> </a:t>
            </a:r>
            <a:r>
              <a:rPr lang="fr-FR" sz="1800" dirty="0"/>
              <a:t>1/1/2021 - </a:t>
            </a:r>
            <a:r>
              <a:rPr lang="fr-FR" sz="1800" b="1" dirty="0"/>
              <a:t>31/12/2022</a:t>
            </a:r>
          </a:p>
          <a:p>
            <a:endParaRPr lang="fr-FR" sz="1800" dirty="0">
              <a:solidFill>
                <a:schemeClr val="tx1"/>
              </a:solidFill>
            </a:endParaRPr>
          </a:p>
        </p:txBody>
      </p:sp>
      <p:pic>
        <p:nvPicPr>
          <p:cNvPr id="5" name="Imag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31181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792936"/>
            <a:ext cx="8892480" cy="5065064"/>
          </a:xfrm>
        </p:spPr>
        <p:txBody>
          <a:bodyPr>
            <a:normAutofit/>
          </a:bodyPr>
          <a:lstStyle/>
          <a:p>
            <a:endParaRPr lang="fr-FR" sz="2100" b="1" dirty="0"/>
          </a:p>
          <a:p>
            <a:r>
              <a:rPr lang="fr-FR" sz="2100" b="1" dirty="0"/>
              <a:t>PHASE 2 : DEVELOPMENT   WP4			 Leader : UCAR </a:t>
            </a:r>
          </a:p>
          <a:p>
            <a:pPr marL="0" indent="0">
              <a:buNone/>
            </a:pPr>
            <a:endParaRPr lang="fr-FR" sz="2100" dirty="0"/>
          </a:p>
          <a:p>
            <a:r>
              <a:rPr lang="fr-FR" sz="2100" dirty="0"/>
              <a:t>4.1 </a:t>
            </a:r>
            <a:r>
              <a:rPr lang="fr-FR" sz="2100" dirty="0" err="1"/>
              <a:t>Delivery</a:t>
            </a:r>
            <a:r>
              <a:rPr lang="fr-FR" sz="2100" dirty="0"/>
              <a:t> of the Master Programme and </a:t>
            </a:r>
            <a:r>
              <a:rPr lang="fr-FR" sz="2100" dirty="0" err="1"/>
              <a:t>Capacity</a:t>
            </a:r>
            <a:r>
              <a:rPr lang="fr-FR" sz="2100" dirty="0"/>
              <a:t> Building programme       </a:t>
            </a:r>
            <a:r>
              <a:rPr lang="fr-FR" sz="2100" b="1" dirty="0"/>
              <a:t>UCAR</a:t>
            </a:r>
            <a:r>
              <a:rPr lang="fr-FR" sz="2100" dirty="0"/>
              <a:t> </a:t>
            </a:r>
          </a:p>
          <a:p>
            <a:r>
              <a:rPr lang="fr-FR" sz="2100" dirty="0"/>
              <a:t>4.2 Programme </a:t>
            </a:r>
            <a:r>
              <a:rPr lang="fr-FR" sz="2100" dirty="0" err="1"/>
              <a:t>Delivery</a:t>
            </a:r>
            <a:r>
              <a:rPr lang="fr-FR" sz="2100" dirty="0"/>
              <a:t> </a:t>
            </a:r>
            <a:r>
              <a:rPr lang="fr-FR" sz="2100" dirty="0" err="1"/>
              <a:t>Interim</a:t>
            </a:r>
            <a:r>
              <a:rPr lang="fr-FR" sz="2100" dirty="0"/>
              <a:t> Evaluation Report       </a:t>
            </a:r>
            <a:r>
              <a:rPr lang="fr-FR" sz="2100" b="1" dirty="0"/>
              <a:t>UMI </a:t>
            </a:r>
          </a:p>
          <a:p>
            <a:r>
              <a:rPr lang="fr-FR" sz="2100" dirty="0"/>
              <a:t>4.3 </a:t>
            </a:r>
            <a:r>
              <a:rPr lang="fr-FR" sz="2100" dirty="0" err="1"/>
              <a:t>Accreditation</a:t>
            </a:r>
            <a:r>
              <a:rPr lang="fr-FR" sz="2100" dirty="0"/>
              <a:t> Report on </a:t>
            </a:r>
            <a:r>
              <a:rPr lang="fr-FR" sz="2100" dirty="0" err="1"/>
              <a:t>developed</a:t>
            </a:r>
            <a:r>
              <a:rPr lang="fr-FR" sz="2100" dirty="0"/>
              <a:t> curricula in all Partner Countries       </a:t>
            </a:r>
            <a:r>
              <a:rPr lang="fr-FR" sz="2100" b="1" dirty="0"/>
              <a:t>AU</a:t>
            </a:r>
            <a:r>
              <a:rPr lang="fr-FR" sz="2100" dirty="0"/>
              <a:t> </a:t>
            </a:r>
          </a:p>
          <a:p>
            <a:r>
              <a:rPr lang="fr-FR" sz="2100" dirty="0"/>
              <a:t>4.4 Programme </a:t>
            </a:r>
            <a:r>
              <a:rPr lang="fr-FR" sz="2100" dirty="0" err="1"/>
              <a:t>Delivery</a:t>
            </a:r>
            <a:r>
              <a:rPr lang="fr-FR" sz="2100" dirty="0"/>
              <a:t> Final Evaluation Report     </a:t>
            </a:r>
            <a:r>
              <a:rPr lang="fr-FR" sz="2100" b="1" dirty="0"/>
              <a:t>UMI</a:t>
            </a:r>
            <a:r>
              <a:rPr lang="fr-FR" sz="2100" dirty="0"/>
              <a:t> </a:t>
            </a:r>
          </a:p>
          <a:p>
            <a:r>
              <a:rPr lang="fr-FR" sz="2100" dirty="0"/>
              <a:t>4.5 </a:t>
            </a:r>
            <a:r>
              <a:rPr lang="fr-FR" sz="2100" dirty="0" err="1"/>
              <a:t>Delivery</a:t>
            </a:r>
            <a:r>
              <a:rPr lang="fr-FR" sz="2100" dirty="0"/>
              <a:t> of </a:t>
            </a:r>
            <a:r>
              <a:rPr lang="fr-FR" sz="2100" dirty="0" err="1"/>
              <a:t>Research</a:t>
            </a:r>
            <a:r>
              <a:rPr lang="fr-FR" sz="2100" dirty="0"/>
              <a:t> </a:t>
            </a:r>
            <a:r>
              <a:rPr lang="fr-FR" sz="2100" dirty="0" err="1"/>
              <a:t>Units</a:t>
            </a:r>
            <a:r>
              <a:rPr lang="fr-FR" sz="2100" dirty="0"/>
              <a:t>           </a:t>
            </a:r>
            <a:r>
              <a:rPr lang="fr-FR" sz="2100" b="1" dirty="0"/>
              <a:t>UCA</a:t>
            </a:r>
            <a:r>
              <a:rPr lang="fr-FR" sz="2100" dirty="0"/>
              <a:t> </a:t>
            </a:r>
          </a:p>
          <a:p>
            <a:endParaRPr lang="fr-FR" sz="2100" dirty="0"/>
          </a:p>
          <a:p>
            <a:r>
              <a:rPr lang="fr-FR" sz="2100" b="1" u="sng" dirty="0"/>
              <a:t>Période:</a:t>
            </a:r>
            <a:r>
              <a:rPr lang="fr-FR" sz="2100" dirty="0"/>
              <a:t> 1/04/2021 - </a:t>
            </a:r>
            <a:r>
              <a:rPr lang="fr-FR" sz="2100" b="1" dirty="0"/>
              <a:t>31/12/2022</a:t>
            </a:r>
          </a:p>
          <a:p>
            <a:endParaRPr lang="fr-FR" sz="2100" dirty="0"/>
          </a:p>
        </p:txBody>
      </p:sp>
      <p:pic>
        <p:nvPicPr>
          <p:cNvPr id="4" name="Imag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5"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286691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792936"/>
            <a:ext cx="8892480" cy="4588392"/>
          </a:xfrm>
        </p:spPr>
        <p:txBody>
          <a:bodyPr>
            <a:normAutofit/>
          </a:bodyPr>
          <a:lstStyle/>
          <a:p>
            <a:endParaRPr lang="fr-FR" sz="2400" b="1" dirty="0"/>
          </a:p>
          <a:p>
            <a:r>
              <a:rPr lang="fr-FR" sz="2400" b="1" dirty="0"/>
              <a:t>PHASE 3 : MANAGEMENT  WP5 			Leader : UCA </a:t>
            </a:r>
          </a:p>
          <a:p>
            <a:endParaRPr lang="fr-FR" sz="2400" dirty="0"/>
          </a:p>
          <a:p>
            <a:r>
              <a:rPr lang="fr-FR" sz="2400" dirty="0"/>
              <a:t>5.1 </a:t>
            </a:r>
            <a:r>
              <a:rPr lang="fr-FR" sz="2400" dirty="0" err="1">
                <a:solidFill>
                  <a:schemeClr val="accent6">
                    <a:lumMod val="60000"/>
                    <a:lumOff val="40000"/>
                  </a:schemeClr>
                </a:solidFill>
              </a:rPr>
              <a:t>Quality</a:t>
            </a:r>
            <a:r>
              <a:rPr lang="fr-FR" sz="2400" dirty="0">
                <a:solidFill>
                  <a:schemeClr val="accent6">
                    <a:lumMod val="60000"/>
                    <a:lumOff val="40000"/>
                  </a:schemeClr>
                </a:solidFill>
              </a:rPr>
              <a:t> Assurance Plan 	 </a:t>
            </a:r>
            <a:r>
              <a:rPr lang="fr-FR" sz="2400" dirty="0"/>
              <a:t>		</a:t>
            </a:r>
            <a:r>
              <a:rPr lang="fr-FR" sz="2400" b="1" dirty="0">
                <a:solidFill>
                  <a:schemeClr val="accent6">
                    <a:lumMod val="60000"/>
                    <a:lumOff val="40000"/>
                  </a:schemeClr>
                </a:solidFill>
              </a:rPr>
              <a:t>UCA</a:t>
            </a:r>
            <a:r>
              <a:rPr lang="fr-FR" sz="2400" dirty="0">
                <a:solidFill>
                  <a:schemeClr val="accent6">
                    <a:lumMod val="60000"/>
                    <a:lumOff val="40000"/>
                  </a:schemeClr>
                </a:solidFill>
              </a:rPr>
              <a:t> </a:t>
            </a:r>
          </a:p>
          <a:p>
            <a:r>
              <a:rPr lang="fr-FR" sz="2400" dirty="0"/>
              <a:t>5.2 </a:t>
            </a:r>
            <a:r>
              <a:rPr lang="fr-FR" sz="2400" dirty="0" err="1"/>
              <a:t>Quality</a:t>
            </a:r>
            <a:r>
              <a:rPr lang="fr-FR" sz="2400" dirty="0"/>
              <a:t> </a:t>
            </a:r>
            <a:r>
              <a:rPr lang="fr-FR" sz="2400" dirty="0" err="1"/>
              <a:t>Board</a:t>
            </a:r>
            <a:r>
              <a:rPr lang="fr-FR" sz="2400" dirty="0"/>
              <a:t> </a:t>
            </a:r>
            <a:r>
              <a:rPr lang="fr-FR" sz="2400" dirty="0" err="1"/>
              <a:t>Appointment</a:t>
            </a:r>
            <a:r>
              <a:rPr lang="fr-FR" sz="2400" dirty="0"/>
              <a:t> 		</a:t>
            </a:r>
            <a:r>
              <a:rPr lang="fr-FR" sz="2400" b="1" dirty="0"/>
              <a:t>UMI</a:t>
            </a:r>
            <a:r>
              <a:rPr lang="fr-FR" sz="2400" dirty="0"/>
              <a:t> </a:t>
            </a:r>
          </a:p>
          <a:p>
            <a:r>
              <a:rPr lang="fr-FR" sz="2400" dirty="0"/>
              <a:t>5.3 </a:t>
            </a:r>
            <a:r>
              <a:rPr lang="fr-FR" sz="2400" dirty="0" err="1"/>
              <a:t>Periodic</a:t>
            </a:r>
            <a:r>
              <a:rPr lang="fr-FR" sz="2400" dirty="0"/>
              <a:t> </a:t>
            </a:r>
            <a:r>
              <a:rPr lang="fr-FR" sz="2400" dirty="0" err="1"/>
              <a:t>Quality</a:t>
            </a:r>
            <a:r>
              <a:rPr lang="fr-FR" sz="2400" dirty="0"/>
              <a:t> and Evaluation Report  	</a:t>
            </a:r>
            <a:r>
              <a:rPr lang="fr-FR" sz="2400" b="1" dirty="0"/>
              <a:t>EU</a:t>
            </a:r>
            <a:r>
              <a:rPr lang="fr-FR" sz="2400" dirty="0"/>
              <a:t> </a:t>
            </a:r>
          </a:p>
          <a:p>
            <a:r>
              <a:rPr lang="fr-FR" sz="2400" dirty="0"/>
              <a:t>5.4 Final Impact and Evaluation Report 		</a:t>
            </a:r>
            <a:r>
              <a:rPr lang="fr-FR" sz="2400" b="1" dirty="0"/>
              <a:t>UCA</a:t>
            </a:r>
            <a:r>
              <a:rPr lang="fr-FR" sz="2400" dirty="0"/>
              <a:t> </a:t>
            </a:r>
          </a:p>
          <a:p>
            <a:endParaRPr lang="fr-FR" sz="2400" dirty="0"/>
          </a:p>
          <a:p>
            <a:r>
              <a:rPr lang="fr-FR" sz="2800" b="1" u="sng" dirty="0"/>
              <a:t>Période:</a:t>
            </a:r>
            <a:r>
              <a:rPr lang="fr-FR" sz="2800" dirty="0"/>
              <a:t> </a:t>
            </a:r>
            <a:r>
              <a:rPr lang="fr-FR" sz="2400" dirty="0"/>
              <a:t>15/1/2020 - </a:t>
            </a:r>
            <a:r>
              <a:rPr lang="fr-FR" sz="2400" b="1" dirty="0"/>
              <a:t>31/12/2022</a:t>
            </a:r>
          </a:p>
          <a:p>
            <a:endParaRPr lang="fr-FR" sz="2400" dirty="0"/>
          </a:p>
          <a:p>
            <a:endParaRPr lang="fr-FR" sz="2400" dirty="0"/>
          </a:p>
        </p:txBody>
      </p:sp>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2338665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813F1BB-B90B-4C9F-9327-508EBF334FB1}"/>
              </a:ext>
            </a:extLst>
          </p:cNvPr>
          <p:cNvSpPr>
            <a:spLocks noGrp="1"/>
          </p:cNvSpPr>
          <p:nvPr>
            <p:ph idx="1"/>
          </p:nvPr>
        </p:nvSpPr>
        <p:spPr>
          <a:xfrm>
            <a:off x="251520" y="1792936"/>
            <a:ext cx="8892480" cy="4588392"/>
          </a:xfrm>
        </p:spPr>
        <p:txBody>
          <a:bodyPr>
            <a:normAutofit fontScale="92500" lnSpcReduction="10000"/>
          </a:bodyPr>
          <a:lstStyle/>
          <a:p>
            <a:endParaRPr lang="fr-FR" sz="2400" b="1" dirty="0"/>
          </a:p>
          <a:p>
            <a:r>
              <a:rPr lang="fr-FR" sz="2400" b="1" dirty="0"/>
              <a:t>PHASE 3 : MANAGEMENT  WP6 			 Leader : LU </a:t>
            </a:r>
          </a:p>
          <a:p>
            <a:endParaRPr lang="fr-FR" sz="2400" dirty="0"/>
          </a:p>
          <a:p>
            <a:r>
              <a:rPr lang="fr-FR" sz="2400" dirty="0">
                <a:solidFill>
                  <a:schemeClr val="accent6">
                    <a:lumMod val="60000"/>
                    <a:lumOff val="40000"/>
                  </a:schemeClr>
                </a:solidFill>
              </a:rPr>
              <a:t>6.1 </a:t>
            </a:r>
            <a:r>
              <a:rPr lang="fr-FR" sz="2400" dirty="0" err="1">
                <a:solidFill>
                  <a:schemeClr val="accent6">
                    <a:lumMod val="60000"/>
                    <a:lumOff val="40000"/>
                  </a:schemeClr>
                </a:solidFill>
              </a:rPr>
              <a:t>Dissemination</a:t>
            </a:r>
            <a:r>
              <a:rPr lang="fr-FR" sz="2400" dirty="0">
                <a:solidFill>
                  <a:schemeClr val="accent6">
                    <a:lumMod val="60000"/>
                    <a:lumOff val="40000"/>
                  </a:schemeClr>
                </a:solidFill>
              </a:rPr>
              <a:t> Plan  		</a:t>
            </a:r>
            <a:r>
              <a:rPr lang="fr-FR" sz="2400" b="1" dirty="0">
                <a:solidFill>
                  <a:schemeClr val="accent6">
                    <a:lumMod val="60000"/>
                    <a:lumOff val="40000"/>
                  </a:schemeClr>
                </a:solidFill>
              </a:rPr>
              <a:t>LA</a:t>
            </a:r>
            <a:r>
              <a:rPr lang="fr-FR" sz="2400" dirty="0">
                <a:solidFill>
                  <a:schemeClr val="accent6">
                    <a:lumMod val="60000"/>
                    <a:lumOff val="40000"/>
                  </a:schemeClr>
                </a:solidFill>
              </a:rPr>
              <a:t> </a:t>
            </a:r>
          </a:p>
          <a:p>
            <a:r>
              <a:rPr lang="fr-FR" sz="2400" dirty="0">
                <a:solidFill>
                  <a:schemeClr val="accent6">
                    <a:lumMod val="60000"/>
                    <a:lumOff val="40000"/>
                  </a:schemeClr>
                </a:solidFill>
              </a:rPr>
              <a:t>6.2 Project </a:t>
            </a:r>
            <a:r>
              <a:rPr lang="fr-FR" sz="2400" dirty="0" err="1">
                <a:solidFill>
                  <a:schemeClr val="accent6">
                    <a:lumMod val="60000"/>
                    <a:lumOff val="40000"/>
                  </a:schemeClr>
                </a:solidFill>
              </a:rPr>
              <a:t>Website</a:t>
            </a:r>
            <a:r>
              <a:rPr lang="fr-FR" sz="2400" dirty="0">
                <a:solidFill>
                  <a:schemeClr val="accent6">
                    <a:lumMod val="60000"/>
                    <a:lumOff val="40000"/>
                  </a:schemeClr>
                </a:solidFill>
              </a:rPr>
              <a:t> 			</a:t>
            </a:r>
            <a:r>
              <a:rPr lang="fr-FR" sz="2400" b="1" dirty="0">
                <a:solidFill>
                  <a:schemeClr val="accent6">
                    <a:lumMod val="60000"/>
                    <a:lumOff val="40000"/>
                  </a:schemeClr>
                </a:solidFill>
              </a:rPr>
              <a:t>EU</a:t>
            </a:r>
            <a:r>
              <a:rPr lang="fr-FR" sz="2400" dirty="0">
                <a:solidFill>
                  <a:schemeClr val="accent6">
                    <a:lumMod val="60000"/>
                    <a:lumOff val="40000"/>
                  </a:schemeClr>
                </a:solidFill>
              </a:rPr>
              <a:t> </a:t>
            </a:r>
          </a:p>
          <a:p>
            <a:r>
              <a:rPr lang="fr-FR" sz="2400" dirty="0"/>
              <a:t>6.3 Networking Events 		</a:t>
            </a:r>
            <a:r>
              <a:rPr lang="fr-FR" sz="2400" b="1" dirty="0"/>
              <a:t>UTM</a:t>
            </a:r>
          </a:p>
          <a:p>
            <a:r>
              <a:rPr lang="fr-FR" sz="2400" dirty="0"/>
              <a:t>6.4 Exploitation and </a:t>
            </a:r>
            <a:r>
              <a:rPr lang="fr-FR" sz="2400" dirty="0" err="1"/>
              <a:t>Sustainability</a:t>
            </a:r>
            <a:r>
              <a:rPr lang="fr-FR" sz="2400" dirty="0"/>
              <a:t> planning 	</a:t>
            </a:r>
            <a:r>
              <a:rPr lang="fr-FR" sz="2400" b="1" dirty="0"/>
              <a:t>UU</a:t>
            </a:r>
            <a:r>
              <a:rPr lang="fr-FR" sz="2400" dirty="0"/>
              <a:t> </a:t>
            </a:r>
          </a:p>
          <a:p>
            <a:r>
              <a:rPr lang="fr-FR" sz="2400" dirty="0"/>
              <a:t>6.5 Portfolio of </a:t>
            </a:r>
            <a:r>
              <a:rPr lang="fr-FR" sz="2400" dirty="0" err="1"/>
              <a:t>dissemination</a:t>
            </a:r>
            <a:r>
              <a:rPr lang="fr-FR" sz="2400" dirty="0"/>
              <a:t> </a:t>
            </a:r>
            <a:r>
              <a:rPr lang="fr-FR" sz="2400" dirty="0" err="1"/>
              <a:t>material</a:t>
            </a:r>
            <a:r>
              <a:rPr lang="fr-FR" sz="2400" dirty="0"/>
              <a:t> 		</a:t>
            </a:r>
            <a:r>
              <a:rPr lang="fr-FR" sz="2400" b="1" dirty="0"/>
              <a:t>EU</a:t>
            </a:r>
            <a:r>
              <a:rPr lang="fr-FR" sz="2400" dirty="0"/>
              <a:t> </a:t>
            </a:r>
          </a:p>
          <a:p>
            <a:endParaRPr lang="fr-FR" sz="2400" dirty="0"/>
          </a:p>
          <a:p>
            <a:r>
              <a:rPr lang="fr-FR" sz="2800" b="1" u="sng" dirty="0"/>
              <a:t>Période:</a:t>
            </a:r>
            <a:r>
              <a:rPr lang="fr-FR" sz="2800" dirty="0"/>
              <a:t> </a:t>
            </a:r>
            <a:r>
              <a:rPr lang="fr-FR" sz="2400" dirty="0"/>
              <a:t>15/1/2020 - </a:t>
            </a:r>
            <a:r>
              <a:rPr lang="fr-FR" sz="2400" b="1" dirty="0"/>
              <a:t>31/12/2022</a:t>
            </a:r>
          </a:p>
        </p:txBody>
      </p:sp>
      <p:pic>
        <p:nvPicPr>
          <p:cNvPr id="5" name="Imag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9908" y="332656"/>
            <a:ext cx="2376264" cy="1364495"/>
          </a:xfrm>
          <a:prstGeom prst="rect">
            <a:avLst/>
          </a:prstGeom>
        </p:spPr>
      </p:pic>
      <p:sp>
        <p:nvSpPr>
          <p:cNvPr id="6" name="Titel 3"/>
          <p:cNvSpPr txBox="1">
            <a:spLocks/>
          </p:cNvSpPr>
          <p:nvPr/>
        </p:nvSpPr>
        <p:spPr>
          <a:xfrm>
            <a:off x="5436096" y="332656"/>
            <a:ext cx="3145553" cy="1124784"/>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fontAlgn="auto">
              <a:spcAft>
                <a:spcPts val="0"/>
              </a:spcAft>
            </a:pPr>
            <a:br>
              <a:rPr lang="nl-BE" b="1" dirty="0"/>
            </a:br>
            <a:r>
              <a:rPr lang="en-GB" b="1" dirty="0"/>
              <a:t> </a:t>
            </a:r>
            <a:r>
              <a:rPr lang="fr-FR" b="1" dirty="0"/>
              <a:t>LIVRABLES </a:t>
            </a:r>
            <a:br>
              <a:rPr lang="nl-BE" b="1" dirty="0"/>
            </a:br>
            <a:endParaRPr lang="nl-NL" b="1" dirty="0"/>
          </a:p>
        </p:txBody>
      </p:sp>
    </p:spTree>
    <p:extLst>
      <p:ext uri="{BB962C8B-B14F-4D97-AF65-F5344CB8AC3E}">
        <p14:creationId xmlns:p14="http://schemas.microsoft.com/office/powerpoint/2010/main" val="796849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TM03090430[[fn=À bandes]]</Template>
  <TotalTime>1708</TotalTime>
  <Words>373</Words>
  <Application>Microsoft Office PowerPoint</Application>
  <PresentationFormat>On-screen Show (4:3)</PresentationFormat>
  <Paragraphs>167</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À bandes</vt:lpstr>
      <vt:lpstr>  Partnership meeting   </vt:lpstr>
      <vt:lpstr> Master Degree in Democratic Governance and Human Rights  </vt:lpstr>
      <vt:lpstr> Master Degree in Democratic Governance and Human Rights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lambr</dc:creator>
  <cp:lastModifiedBy>karaminternationallaw@gmail.com</cp:lastModifiedBy>
  <cp:revision>189</cp:revision>
  <cp:lastPrinted>2016-12-19T08:56:06Z</cp:lastPrinted>
  <dcterms:created xsi:type="dcterms:W3CDTF">2009-12-01T15:52:26Z</dcterms:created>
  <dcterms:modified xsi:type="dcterms:W3CDTF">2020-07-30T04:59:54Z</dcterms:modified>
</cp:coreProperties>
</file>